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1" r:id="rId5"/>
    <p:sldId id="275" r:id="rId6"/>
    <p:sldId id="257" r:id="rId7"/>
    <p:sldId id="273" r:id="rId8"/>
    <p:sldId id="260" r:id="rId9"/>
    <p:sldId id="262" r:id="rId10"/>
    <p:sldId id="27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A793AB-73DF-4592-95DF-19D17E6B791B}" v="3" dt="2025-03-17T04:42:22.9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wthaman G" userId="1c347bf4cec6bf8e" providerId="LiveId" clId="{DDA793AB-73DF-4592-95DF-19D17E6B791B}"/>
    <pc:docChg chg="custSel addSld modSld">
      <pc:chgData name="Gowthaman G" userId="1c347bf4cec6bf8e" providerId="LiveId" clId="{DDA793AB-73DF-4592-95DF-19D17E6B791B}" dt="2025-03-17T04:42:22.984" v="106"/>
      <pc:docMkLst>
        <pc:docMk/>
      </pc:docMkLst>
      <pc:sldChg chg="addSp delSp modSp mod">
        <pc:chgData name="Gowthaman G" userId="1c347bf4cec6bf8e" providerId="LiveId" clId="{DDA793AB-73DF-4592-95DF-19D17E6B791B}" dt="2025-03-17T04:42:07.366" v="104"/>
        <pc:sldMkLst>
          <pc:docMk/>
          <pc:sldMk cId="2557447601" sldId="256"/>
        </pc:sldMkLst>
        <pc:spChg chg="mod">
          <ac:chgData name="Gowthaman G" userId="1c347bf4cec6bf8e" providerId="LiveId" clId="{DDA793AB-73DF-4592-95DF-19D17E6B791B}" dt="2025-03-17T04:39:30.673" v="61" actId="2711"/>
          <ac:spMkLst>
            <pc:docMk/>
            <pc:sldMk cId="2557447601" sldId="256"/>
            <ac:spMk id="2" creationId="{DE2E7E63-1AF5-3227-BCB0-54D436AF2FB2}"/>
          </ac:spMkLst>
        </pc:spChg>
        <pc:spChg chg="mod">
          <ac:chgData name="Gowthaman G" userId="1c347bf4cec6bf8e" providerId="LiveId" clId="{DDA793AB-73DF-4592-95DF-19D17E6B791B}" dt="2025-03-17T04:41:30.420" v="64" actId="207"/>
          <ac:spMkLst>
            <pc:docMk/>
            <pc:sldMk cId="2557447601" sldId="256"/>
            <ac:spMk id="12" creationId="{B1708A3B-C367-7DEC-AFA9-D4C6A01A6280}"/>
          </ac:spMkLst>
        </pc:spChg>
        <pc:spChg chg="mod">
          <ac:chgData name="Gowthaman G" userId="1c347bf4cec6bf8e" providerId="LiveId" clId="{DDA793AB-73DF-4592-95DF-19D17E6B791B}" dt="2025-03-17T04:41:55.487" v="103" actId="20577"/>
          <ac:spMkLst>
            <pc:docMk/>
            <pc:sldMk cId="2557447601" sldId="256"/>
            <ac:spMk id="13" creationId="{A5891638-8DD5-0BE2-BD9B-7F37E34E51C3}"/>
          </ac:spMkLst>
        </pc:spChg>
        <pc:picChg chg="add mod">
          <ac:chgData name="Gowthaman G" userId="1c347bf4cec6bf8e" providerId="LiveId" clId="{DDA793AB-73DF-4592-95DF-19D17E6B791B}" dt="2025-03-17T04:42:07.366" v="104"/>
          <ac:picMkLst>
            <pc:docMk/>
            <pc:sldMk cId="2557447601" sldId="256"/>
            <ac:picMk id="3" creationId="{348F3B05-507D-7C3E-442B-50158A6F2971}"/>
          </ac:picMkLst>
        </pc:picChg>
        <pc:picChg chg="del">
          <ac:chgData name="Gowthaman G" userId="1c347bf4cec6bf8e" providerId="LiveId" clId="{DDA793AB-73DF-4592-95DF-19D17E6B791B}" dt="2025-03-17T03:45:47.616" v="0" actId="478"/>
          <ac:picMkLst>
            <pc:docMk/>
            <pc:sldMk cId="2557447601" sldId="256"/>
            <ac:picMk id="11" creationId="{BCB43923-D75B-BFC5-A477-249E6B37E9AC}"/>
          </ac:picMkLst>
        </pc:picChg>
      </pc:sldChg>
      <pc:sldChg chg="modSp mod">
        <pc:chgData name="Gowthaman G" userId="1c347bf4cec6bf8e" providerId="LiveId" clId="{DDA793AB-73DF-4592-95DF-19D17E6B791B}" dt="2025-03-17T04:39:17.750" v="60" actId="2711"/>
        <pc:sldMkLst>
          <pc:docMk/>
          <pc:sldMk cId="3188148643" sldId="258"/>
        </pc:sldMkLst>
        <pc:spChg chg="mod">
          <ac:chgData name="Gowthaman G" userId="1c347bf4cec6bf8e" providerId="LiveId" clId="{DDA793AB-73DF-4592-95DF-19D17E6B791B}" dt="2025-03-17T04:39:08.720" v="59" actId="2711"/>
          <ac:spMkLst>
            <pc:docMk/>
            <pc:sldMk cId="3188148643" sldId="258"/>
            <ac:spMk id="3" creationId="{F210F3E7-FE19-2D83-4C5F-8CD03D78AB9D}"/>
          </ac:spMkLst>
        </pc:spChg>
        <pc:spChg chg="mod">
          <ac:chgData name="Gowthaman G" userId="1c347bf4cec6bf8e" providerId="LiveId" clId="{DDA793AB-73DF-4592-95DF-19D17E6B791B}" dt="2025-03-17T04:39:17.750" v="60" actId="2711"/>
          <ac:spMkLst>
            <pc:docMk/>
            <pc:sldMk cId="3188148643" sldId="258"/>
            <ac:spMk id="5" creationId="{CB4F5D05-8649-84C5-D79F-9E7648A4FE4A}"/>
          </ac:spMkLst>
        </pc:spChg>
      </pc:sldChg>
      <pc:sldChg chg="modSp mod">
        <pc:chgData name="Gowthaman G" userId="1c347bf4cec6bf8e" providerId="LiveId" clId="{DDA793AB-73DF-4592-95DF-19D17E6B791B}" dt="2025-03-17T04:35:55.730" v="33" actId="207"/>
        <pc:sldMkLst>
          <pc:docMk/>
          <pc:sldMk cId="3661816585" sldId="272"/>
        </pc:sldMkLst>
        <pc:spChg chg="mod">
          <ac:chgData name="Gowthaman G" userId="1c347bf4cec6bf8e" providerId="LiveId" clId="{DDA793AB-73DF-4592-95DF-19D17E6B791B}" dt="2025-03-17T04:35:55.730" v="33" actId="207"/>
          <ac:spMkLst>
            <pc:docMk/>
            <pc:sldMk cId="3661816585" sldId="272"/>
            <ac:spMk id="2" creationId="{F2E8B39D-39AF-2CB5-2B43-A4A374818BBA}"/>
          </ac:spMkLst>
        </pc:spChg>
      </pc:sldChg>
      <pc:sldChg chg="modSp mod">
        <pc:chgData name="Gowthaman G" userId="1c347bf4cec6bf8e" providerId="LiveId" clId="{DDA793AB-73DF-4592-95DF-19D17E6B791B}" dt="2025-03-17T04:39:41.438" v="62" actId="2711"/>
        <pc:sldMkLst>
          <pc:docMk/>
          <pc:sldMk cId="3222822422" sldId="273"/>
        </pc:sldMkLst>
        <pc:spChg chg="mod">
          <ac:chgData name="Gowthaman G" userId="1c347bf4cec6bf8e" providerId="LiveId" clId="{DDA793AB-73DF-4592-95DF-19D17E6B791B}" dt="2025-03-17T04:39:41.438" v="62" actId="2711"/>
          <ac:spMkLst>
            <pc:docMk/>
            <pc:sldMk cId="3222822422" sldId="273"/>
            <ac:spMk id="7" creationId="{9339167C-56A6-80B3-F9E9-D80C45BC4950}"/>
          </ac:spMkLst>
        </pc:spChg>
      </pc:sldChg>
      <pc:sldChg chg="addSp modSp">
        <pc:chgData name="Gowthaman G" userId="1c347bf4cec6bf8e" providerId="LiveId" clId="{DDA793AB-73DF-4592-95DF-19D17E6B791B}" dt="2025-03-17T04:42:22.984" v="106"/>
        <pc:sldMkLst>
          <pc:docMk/>
          <pc:sldMk cId="2874935947" sldId="274"/>
        </pc:sldMkLst>
        <pc:picChg chg="add mod">
          <ac:chgData name="Gowthaman G" userId="1c347bf4cec6bf8e" providerId="LiveId" clId="{DDA793AB-73DF-4592-95DF-19D17E6B791B}" dt="2025-03-17T04:42:22.984" v="106"/>
          <ac:picMkLst>
            <pc:docMk/>
            <pc:sldMk cId="2874935947" sldId="274"/>
            <ac:picMk id="3" creationId="{8CAE0F8A-B2DF-C27B-1375-2B788D181A2F}"/>
          </ac:picMkLst>
        </pc:picChg>
      </pc:sldChg>
      <pc:sldChg chg="addSp modSp new mod">
        <pc:chgData name="Gowthaman G" userId="1c347bf4cec6bf8e" providerId="LiveId" clId="{DDA793AB-73DF-4592-95DF-19D17E6B791B}" dt="2025-03-17T04:42:16.448" v="105"/>
        <pc:sldMkLst>
          <pc:docMk/>
          <pc:sldMk cId="2017950777" sldId="275"/>
        </pc:sldMkLst>
        <pc:spChg chg="mod">
          <ac:chgData name="Gowthaman G" userId="1c347bf4cec6bf8e" providerId="LiveId" clId="{DDA793AB-73DF-4592-95DF-19D17E6B791B}" dt="2025-03-17T04:38:55.007" v="58" actId="2711"/>
          <ac:spMkLst>
            <pc:docMk/>
            <pc:sldMk cId="2017950777" sldId="275"/>
            <ac:spMk id="2" creationId="{57D0B93D-A6D0-A9C4-863F-C9697D2976BC}"/>
          </ac:spMkLst>
        </pc:spChg>
        <pc:spChg chg="add mod">
          <ac:chgData name="Gowthaman G" userId="1c347bf4cec6bf8e" providerId="LiveId" clId="{DDA793AB-73DF-4592-95DF-19D17E6B791B}" dt="2025-03-17T04:38:27.767" v="57" actId="1076"/>
          <ac:spMkLst>
            <pc:docMk/>
            <pc:sldMk cId="2017950777" sldId="275"/>
            <ac:spMk id="4" creationId="{343C0135-8BF9-E556-7610-8BCB0E7B3800}"/>
          </ac:spMkLst>
        </pc:spChg>
        <pc:picChg chg="add mod">
          <ac:chgData name="Gowthaman G" userId="1c347bf4cec6bf8e" providerId="LiveId" clId="{DDA793AB-73DF-4592-95DF-19D17E6B791B}" dt="2025-03-17T04:42:16.448" v="105"/>
          <ac:picMkLst>
            <pc:docMk/>
            <pc:sldMk cId="2017950777" sldId="275"/>
            <ac:picMk id="3" creationId="{81D9665C-FE23-6FC2-10FD-FBE508E2AB0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1DE2-3560-EDF7-FF5A-B91E1FDA2A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C7C04CC-DAD1-BE23-694A-FD16724AE5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55B67FA-F7E1-BF02-044D-E48D37334761}"/>
              </a:ext>
            </a:extLst>
          </p:cNvPr>
          <p:cNvSpPr>
            <a:spLocks noGrp="1"/>
          </p:cNvSpPr>
          <p:nvPr>
            <p:ph type="dt" sz="half" idx="10"/>
          </p:nvPr>
        </p:nvSpPr>
        <p:spPr/>
        <p:txBody>
          <a:bodyPr/>
          <a:lstStyle/>
          <a:p>
            <a:fld id="{F07A2C91-41CA-4007-8AC2-7379A4721813}" type="datetimeFigureOut">
              <a:rPr lang="en-IN" smtClean="0"/>
              <a:t>31-07-2025</a:t>
            </a:fld>
            <a:endParaRPr lang="en-IN"/>
          </a:p>
        </p:txBody>
      </p:sp>
      <p:sp>
        <p:nvSpPr>
          <p:cNvPr id="5" name="Footer Placeholder 4">
            <a:extLst>
              <a:ext uri="{FF2B5EF4-FFF2-40B4-BE49-F238E27FC236}">
                <a16:creationId xmlns:a16="http://schemas.microsoft.com/office/drawing/2014/main" id="{F7F0DACC-A0FF-0A2B-E0A3-4BF4852F4D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E5621F-553B-5CA2-5E57-62535DF2DEC1}"/>
              </a:ext>
            </a:extLst>
          </p:cNvPr>
          <p:cNvSpPr>
            <a:spLocks noGrp="1"/>
          </p:cNvSpPr>
          <p:nvPr>
            <p:ph type="sldNum" sz="quarter" idx="12"/>
          </p:nvPr>
        </p:nvSpPr>
        <p:spPr/>
        <p:txBody>
          <a:bodyPr/>
          <a:lstStyle/>
          <a:p>
            <a:fld id="{6E05F3BA-06E6-416B-A574-232C60B1A760}" type="slidenum">
              <a:rPr lang="en-IN" smtClean="0"/>
              <a:t>‹#›</a:t>
            </a:fld>
            <a:endParaRPr lang="en-IN"/>
          </a:p>
        </p:txBody>
      </p:sp>
    </p:spTree>
    <p:extLst>
      <p:ext uri="{BB962C8B-B14F-4D97-AF65-F5344CB8AC3E}">
        <p14:creationId xmlns:p14="http://schemas.microsoft.com/office/powerpoint/2010/main" val="452484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9B92-F920-CA8D-400E-F752676545A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FF911E-CD15-A8C7-9DE5-B4C0496BB5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9D0E56-310F-5569-DC11-C6C83274078A}"/>
              </a:ext>
            </a:extLst>
          </p:cNvPr>
          <p:cNvSpPr>
            <a:spLocks noGrp="1"/>
          </p:cNvSpPr>
          <p:nvPr>
            <p:ph type="dt" sz="half" idx="10"/>
          </p:nvPr>
        </p:nvSpPr>
        <p:spPr/>
        <p:txBody>
          <a:bodyPr/>
          <a:lstStyle/>
          <a:p>
            <a:fld id="{F07A2C91-41CA-4007-8AC2-7379A4721813}" type="datetimeFigureOut">
              <a:rPr lang="en-IN" smtClean="0"/>
              <a:t>31-07-2025</a:t>
            </a:fld>
            <a:endParaRPr lang="en-IN"/>
          </a:p>
        </p:txBody>
      </p:sp>
      <p:sp>
        <p:nvSpPr>
          <p:cNvPr id="5" name="Footer Placeholder 4">
            <a:extLst>
              <a:ext uri="{FF2B5EF4-FFF2-40B4-BE49-F238E27FC236}">
                <a16:creationId xmlns:a16="http://schemas.microsoft.com/office/drawing/2014/main" id="{3AF177E5-A811-14C7-8A76-2CC2972E65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425050-7F51-BF3D-64E7-6603C3820302}"/>
              </a:ext>
            </a:extLst>
          </p:cNvPr>
          <p:cNvSpPr>
            <a:spLocks noGrp="1"/>
          </p:cNvSpPr>
          <p:nvPr>
            <p:ph type="sldNum" sz="quarter" idx="12"/>
          </p:nvPr>
        </p:nvSpPr>
        <p:spPr/>
        <p:txBody>
          <a:bodyPr/>
          <a:lstStyle/>
          <a:p>
            <a:fld id="{6E05F3BA-06E6-416B-A574-232C60B1A760}" type="slidenum">
              <a:rPr lang="en-IN" smtClean="0"/>
              <a:t>‹#›</a:t>
            </a:fld>
            <a:endParaRPr lang="en-IN"/>
          </a:p>
        </p:txBody>
      </p:sp>
    </p:spTree>
    <p:extLst>
      <p:ext uri="{BB962C8B-B14F-4D97-AF65-F5344CB8AC3E}">
        <p14:creationId xmlns:p14="http://schemas.microsoft.com/office/powerpoint/2010/main" val="1189826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A4A480-B5F3-B158-3F9D-1337D91093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E41CAB-ADA9-2241-67E9-928590C953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16A513-E729-3D15-AD69-81C048794C92}"/>
              </a:ext>
            </a:extLst>
          </p:cNvPr>
          <p:cNvSpPr>
            <a:spLocks noGrp="1"/>
          </p:cNvSpPr>
          <p:nvPr>
            <p:ph type="dt" sz="half" idx="10"/>
          </p:nvPr>
        </p:nvSpPr>
        <p:spPr/>
        <p:txBody>
          <a:bodyPr/>
          <a:lstStyle/>
          <a:p>
            <a:fld id="{F07A2C91-41CA-4007-8AC2-7379A4721813}" type="datetimeFigureOut">
              <a:rPr lang="en-IN" smtClean="0"/>
              <a:t>31-07-2025</a:t>
            </a:fld>
            <a:endParaRPr lang="en-IN"/>
          </a:p>
        </p:txBody>
      </p:sp>
      <p:sp>
        <p:nvSpPr>
          <p:cNvPr id="5" name="Footer Placeholder 4">
            <a:extLst>
              <a:ext uri="{FF2B5EF4-FFF2-40B4-BE49-F238E27FC236}">
                <a16:creationId xmlns:a16="http://schemas.microsoft.com/office/drawing/2014/main" id="{96279AC9-B5DD-2F7C-E6FB-54F7539257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1338F6-2946-E0AE-7259-D97E4ECCFC52}"/>
              </a:ext>
            </a:extLst>
          </p:cNvPr>
          <p:cNvSpPr>
            <a:spLocks noGrp="1"/>
          </p:cNvSpPr>
          <p:nvPr>
            <p:ph type="sldNum" sz="quarter" idx="12"/>
          </p:nvPr>
        </p:nvSpPr>
        <p:spPr/>
        <p:txBody>
          <a:bodyPr/>
          <a:lstStyle/>
          <a:p>
            <a:fld id="{6E05F3BA-06E6-416B-A574-232C60B1A760}" type="slidenum">
              <a:rPr lang="en-IN" smtClean="0"/>
              <a:t>‹#›</a:t>
            </a:fld>
            <a:endParaRPr lang="en-IN"/>
          </a:p>
        </p:txBody>
      </p:sp>
    </p:spTree>
    <p:extLst>
      <p:ext uri="{BB962C8B-B14F-4D97-AF65-F5344CB8AC3E}">
        <p14:creationId xmlns:p14="http://schemas.microsoft.com/office/powerpoint/2010/main" val="28765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26643-2B25-7E89-3D30-58D7035F69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1878886-CD1B-D975-C3D6-A731040B7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2A690A-4A69-8F11-D16C-0F6BC2A21105}"/>
              </a:ext>
            </a:extLst>
          </p:cNvPr>
          <p:cNvSpPr>
            <a:spLocks noGrp="1"/>
          </p:cNvSpPr>
          <p:nvPr>
            <p:ph type="dt" sz="half" idx="10"/>
          </p:nvPr>
        </p:nvSpPr>
        <p:spPr/>
        <p:txBody>
          <a:bodyPr/>
          <a:lstStyle/>
          <a:p>
            <a:fld id="{F07A2C91-41CA-4007-8AC2-7379A4721813}" type="datetimeFigureOut">
              <a:rPr lang="en-IN" smtClean="0"/>
              <a:t>31-07-2025</a:t>
            </a:fld>
            <a:endParaRPr lang="en-IN"/>
          </a:p>
        </p:txBody>
      </p:sp>
      <p:sp>
        <p:nvSpPr>
          <p:cNvPr id="5" name="Footer Placeholder 4">
            <a:extLst>
              <a:ext uri="{FF2B5EF4-FFF2-40B4-BE49-F238E27FC236}">
                <a16:creationId xmlns:a16="http://schemas.microsoft.com/office/drawing/2014/main" id="{DE05960C-7512-4AF2-C8C2-F3C7AFEF2F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55D53F-24C3-4D29-49D2-D692A250F0E8}"/>
              </a:ext>
            </a:extLst>
          </p:cNvPr>
          <p:cNvSpPr>
            <a:spLocks noGrp="1"/>
          </p:cNvSpPr>
          <p:nvPr>
            <p:ph type="sldNum" sz="quarter" idx="12"/>
          </p:nvPr>
        </p:nvSpPr>
        <p:spPr/>
        <p:txBody>
          <a:bodyPr/>
          <a:lstStyle/>
          <a:p>
            <a:fld id="{6E05F3BA-06E6-416B-A574-232C60B1A760}" type="slidenum">
              <a:rPr lang="en-IN" smtClean="0"/>
              <a:t>‹#›</a:t>
            </a:fld>
            <a:endParaRPr lang="en-IN"/>
          </a:p>
        </p:txBody>
      </p:sp>
    </p:spTree>
    <p:extLst>
      <p:ext uri="{BB962C8B-B14F-4D97-AF65-F5344CB8AC3E}">
        <p14:creationId xmlns:p14="http://schemas.microsoft.com/office/powerpoint/2010/main" val="3298812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571B1-754F-D4A1-DE73-564E2480BA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6AF5D14-DBEF-CFA4-8676-592D1D1399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3DDE1F-5920-BF53-02F0-61202B8E5ED4}"/>
              </a:ext>
            </a:extLst>
          </p:cNvPr>
          <p:cNvSpPr>
            <a:spLocks noGrp="1"/>
          </p:cNvSpPr>
          <p:nvPr>
            <p:ph type="dt" sz="half" idx="10"/>
          </p:nvPr>
        </p:nvSpPr>
        <p:spPr/>
        <p:txBody>
          <a:bodyPr/>
          <a:lstStyle/>
          <a:p>
            <a:fld id="{F07A2C91-41CA-4007-8AC2-7379A4721813}" type="datetimeFigureOut">
              <a:rPr lang="en-IN" smtClean="0"/>
              <a:t>31-07-2025</a:t>
            </a:fld>
            <a:endParaRPr lang="en-IN"/>
          </a:p>
        </p:txBody>
      </p:sp>
      <p:sp>
        <p:nvSpPr>
          <p:cNvPr id="5" name="Footer Placeholder 4">
            <a:extLst>
              <a:ext uri="{FF2B5EF4-FFF2-40B4-BE49-F238E27FC236}">
                <a16:creationId xmlns:a16="http://schemas.microsoft.com/office/drawing/2014/main" id="{118A9E18-C968-70DC-9E40-CE95B21B10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C0B984-C984-3A44-C51D-E991E72438AC}"/>
              </a:ext>
            </a:extLst>
          </p:cNvPr>
          <p:cNvSpPr>
            <a:spLocks noGrp="1"/>
          </p:cNvSpPr>
          <p:nvPr>
            <p:ph type="sldNum" sz="quarter" idx="12"/>
          </p:nvPr>
        </p:nvSpPr>
        <p:spPr/>
        <p:txBody>
          <a:bodyPr/>
          <a:lstStyle/>
          <a:p>
            <a:fld id="{6E05F3BA-06E6-416B-A574-232C60B1A760}" type="slidenum">
              <a:rPr lang="en-IN" smtClean="0"/>
              <a:t>‹#›</a:t>
            </a:fld>
            <a:endParaRPr lang="en-IN"/>
          </a:p>
        </p:txBody>
      </p:sp>
    </p:spTree>
    <p:extLst>
      <p:ext uri="{BB962C8B-B14F-4D97-AF65-F5344CB8AC3E}">
        <p14:creationId xmlns:p14="http://schemas.microsoft.com/office/powerpoint/2010/main" val="3796762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7751A-5361-B780-B316-5B66467270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F02B19-DBE3-3164-7AF9-3583161872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A8B00CA-6B25-83D2-3F64-2F9D57DD94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7ECD10C-494C-8048-CD99-150A5CAF8069}"/>
              </a:ext>
            </a:extLst>
          </p:cNvPr>
          <p:cNvSpPr>
            <a:spLocks noGrp="1"/>
          </p:cNvSpPr>
          <p:nvPr>
            <p:ph type="dt" sz="half" idx="10"/>
          </p:nvPr>
        </p:nvSpPr>
        <p:spPr/>
        <p:txBody>
          <a:bodyPr/>
          <a:lstStyle/>
          <a:p>
            <a:fld id="{F07A2C91-41CA-4007-8AC2-7379A4721813}" type="datetimeFigureOut">
              <a:rPr lang="en-IN" smtClean="0"/>
              <a:t>31-07-2025</a:t>
            </a:fld>
            <a:endParaRPr lang="en-IN"/>
          </a:p>
        </p:txBody>
      </p:sp>
      <p:sp>
        <p:nvSpPr>
          <p:cNvPr id="6" name="Footer Placeholder 5">
            <a:extLst>
              <a:ext uri="{FF2B5EF4-FFF2-40B4-BE49-F238E27FC236}">
                <a16:creationId xmlns:a16="http://schemas.microsoft.com/office/drawing/2014/main" id="{147A8B64-60B7-159E-0D84-CF0AC8FEA0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B62DF1-FE1C-10EF-3ED2-402837DE9822}"/>
              </a:ext>
            </a:extLst>
          </p:cNvPr>
          <p:cNvSpPr>
            <a:spLocks noGrp="1"/>
          </p:cNvSpPr>
          <p:nvPr>
            <p:ph type="sldNum" sz="quarter" idx="12"/>
          </p:nvPr>
        </p:nvSpPr>
        <p:spPr/>
        <p:txBody>
          <a:bodyPr/>
          <a:lstStyle/>
          <a:p>
            <a:fld id="{6E05F3BA-06E6-416B-A574-232C60B1A760}" type="slidenum">
              <a:rPr lang="en-IN" smtClean="0"/>
              <a:t>‹#›</a:t>
            </a:fld>
            <a:endParaRPr lang="en-IN"/>
          </a:p>
        </p:txBody>
      </p:sp>
    </p:spTree>
    <p:extLst>
      <p:ext uri="{BB962C8B-B14F-4D97-AF65-F5344CB8AC3E}">
        <p14:creationId xmlns:p14="http://schemas.microsoft.com/office/powerpoint/2010/main" val="2714612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2B68A-EC04-49DF-8323-7732C4D259E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346420A-D8DF-C577-B6E9-C3046DF8E3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885337-AE54-B988-B39C-6A282AA85C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9C1B1E4-0BFC-E320-7C93-BB4C89BDB4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D789A8-6B14-6B15-11F2-930F78A311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8A27030-A445-8694-D919-C31DD13C9726}"/>
              </a:ext>
            </a:extLst>
          </p:cNvPr>
          <p:cNvSpPr>
            <a:spLocks noGrp="1"/>
          </p:cNvSpPr>
          <p:nvPr>
            <p:ph type="dt" sz="half" idx="10"/>
          </p:nvPr>
        </p:nvSpPr>
        <p:spPr/>
        <p:txBody>
          <a:bodyPr/>
          <a:lstStyle/>
          <a:p>
            <a:fld id="{F07A2C91-41CA-4007-8AC2-7379A4721813}" type="datetimeFigureOut">
              <a:rPr lang="en-IN" smtClean="0"/>
              <a:t>31-07-2025</a:t>
            </a:fld>
            <a:endParaRPr lang="en-IN"/>
          </a:p>
        </p:txBody>
      </p:sp>
      <p:sp>
        <p:nvSpPr>
          <p:cNvPr id="8" name="Footer Placeholder 7">
            <a:extLst>
              <a:ext uri="{FF2B5EF4-FFF2-40B4-BE49-F238E27FC236}">
                <a16:creationId xmlns:a16="http://schemas.microsoft.com/office/drawing/2014/main" id="{92C27958-2034-ECAF-8A81-4403D5C1FB0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FDF2195-2A48-CF64-927A-02C1D29BAE59}"/>
              </a:ext>
            </a:extLst>
          </p:cNvPr>
          <p:cNvSpPr>
            <a:spLocks noGrp="1"/>
          </p:cNvSpPr>
          <p:nvPr>
            <p:ph type="sldNum" sz="quarter" idx="12"/>
          </p:nvPr>
        </p:nvSpPr>
        <p:spPr/>
        <p:txBody>
          <a:bodyPr/>
          <a:lstStyle/>
          <a:p>
            <a:fld id="{6E05F3BA-06E6-416B-A574-232C60B1A760}" type="slidenum">
              <a:rPr lang="en-IN" smtClean="0"/>
              <a:t>‹#›</a:t>
            </a:fld>
            <a:endParaRPr lang="en-IN"/>
          </a:p>
        </p:txBody>
      </p:sp>
    </p:spTree>
    <p:extLst>
      <p:ext uri="{BB962C8B-B14F-4D97-AF65-F5344CB8AC3E}">
        <p14:creationId xmlns:p14="http://schemas.microsoft.com/office/powerpoint/2010/main" val="1465120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509C2-FCC3-555B-FB4B-484810ABB3E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B939AE0-BBC9-13D3-C564-544F8CDCA519}"/>
              </a:ext>
            </a:extLst>
          </p:cNvPr>
          <p:cNvSpPr>
            <a:spLocks noGrp="1"/>
          </p:cNvSpPr>
          <p:nvPr>
            <p:ph type="dt" sz="half" idx="10"/>
          </p:nvPr>
        </p:nvSpPr>
        <p:spPr/>
        <p:txBody>
          <a:bodyPr/>
          <a:lstStyle/>
          <a:p>
            <a:fld id="{F07A2C91-41CA-4007-8AC2-7379A4721813}" type="datetimeFigureOut">
              <a:rPr lang="en-IN" smtClean="0"/>
              <a:t>31-07-2025</a:t>
            </a:fld>
            <a:endParaRPr lang="en-IN"/>
          </a:p>
        </p:txBody>
      </p:sp>
      <p:sp>
        <p:nvSpPr>
          <p:cNvPr id="4" name="Footer Placeholder 3">
            <a:extLst>
              <a:ext uri="{FF2B5EF4-FFF2-40B4-BE49-F238E27FC236}">
                <a16:creationId xmlns:a16="http://schemas.microsoft.com/office/drawing/2014/main" id="{CA7C5ACC-E2B8-B7DA-F98F-AB44A49E61D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ADC37BD-4E44-5786-D40A-C3F50BE7D30C}"/>
              </a:ext>
            </a:extLst>
          </p:cNvPr>
          <p:cNvSpPr>
            <a:spLocks noGrp="1"/>
          </p:cNvSpPr>
          <p:nvPr>
            <p:ph type="sldNum" sz="quarter" idx="12"/>
          </p:nvPr>
        </p:nvSpPr>
        <p:spPr/>
        <p:txBody>
          <a:bodyPr/>
          <a:lstStyle/>
          <a:p>
            <a:fld id="{6E05F3BA-06E6-416B-A574-232C60B1A760}" type="slidenum">
              <a:rPr lang="en-IN" smtClean="0"/>
              <a:t>‹#›</a:t>
            </a:fld>
            <a:endParaRPr lang="en-IN"/>
          </a:p>
        </p:txBody>
      </p:sp>
    </p:spTree>
    <p:extLst>
      <p:ext uri="{BB962C8B-B14F-4D97-AF65-F5344CB8AC3E}">
        <p14:creationId xmlns:p14="http://schemas.microsoft.com/office/powerpoint/2010/main" val="1717707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FFA9D8-61D3-6776-D246-E828E0B226CB}"/>
              </a:ext>
            </a:extLst>
          </p:cNvPr>
          <p:cNvSpPr>
            <a:spLocks noGrp="1"/>
          </p:cNvSpPr>
          <p:nvPr>
            <p:ph type="dt" sz="half" idx="10"/>
          </p:nvPr>
        </p:nvSpPr>
        <p:spPr/>
        <p:txBody>
          <a:bodyPr/>
          <a:lstStyle/>
          <a:p>
            <a:fld id="{F07A2C91-41CA-4007-8AC2-7379A4721813}" type="datetimeFigureOut">
              <a:rPr lang="en-IN" smtClean="0"/>
              <a:t>31-07-2025</a:t>
            </a:fld>
            <a:endParaRPr lang="en-IN"/>
          </a:p>
        </p:txBody>
      </p:sp>
      <p:sp>
        <p:nvSpPr>
          <p:cNvPr id="3" name="Footer Placeholder 2">
            <a:extLst>
              <a:ext uri="{FF2B5EF4-FFF2-40B4-BE49-F238E27FC236}">
                <a16:creationId xmlns:a16="http://schemas.microsoft.com/office/drawing/2014/main" id="{7C54B6FC-A7C6-8A74-5584-037FA739332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1D099F5-B671-3C27-ADCF-0968945095FC}"/>
              </a:ext>
            </a:extLst>
          </p:cNvPr>
          <p:cNvSpPr>
            <a:spLocks noGrp="1"/>
          </p:cNvSpPr>
          <p:nvPr>
            <p:ph type="sldNum" sz="quarter" idx="12"/>
          </p:nvPr>
        </p:nvSpPr>
        <p:spPr/>
        <p:txBody>
          <a:bodyPr/>
          <a:lstStyle/>
          <a:p>
            <a:fld id="{6E05F3BA-06E6-416B-A574-232C60B1A760}" type="slidenum">
              <a:rPr lang="en-IN" smtClean="0"/>
              <a:t>‹#›</a:t>
            </a:fld>
            <a:endParaRPr lang="en-IN"/>
          </a:p>
        </p:txBody>
      </p:sp>
    </p:spTree>
    <p:extLst>
      <p:ext uri="{BB962C8B-B14F-4D97-AF65-F5344CB8AC3E}">
        <p14:creationId xmlns:p14="http://schemas.microsoft.com/office/powerpoint/2010/main" val="393414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8CFD4-5ED1-4FEB-D21B-F7453A89E6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6909C4D-1C47-D3B2-C6E0-B99203571D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90DFC81-6916-ED5D-1D31-FFA98CB132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8FE57D-71E2-E2A7-1393-AD8F4C13A5A3}"/>
              </a:ext>
            </a:extLst>
          </p:cNvPr>
          <p:cNvSpPr>
            <a:spLocks noGrp="1"/>
          </p:cNvSpPr>
          <p:nvPr>
            <p:ph type="dt" sz="half" idx="10"/>
          </p:nvPr>
        </p:nvSpPr>
        <p:spPr/>
        <p:txBody>
          <a:bodyPr/>
          <a:lstStyle/>
          <a:p>
            <a:fld id="{F07A2C91-41CA-4007-8AC2-7379A4721813}" type="datetimeFigureOut">
              <a:rPr lang="en-IN" smtClean="0"/>
              <a:t>31-07-2025</a:t>
            </a:fld>
            <a:endParaRPr lang="en-IN"/>
          </a:p>
        </p:txBody>
      </p:sp>
      <p:sp>
        <p:nvSpPr>
          <p:cNvPr id="6" name="Footer Placeholder 5">
            <a:extLst>
              <a:ext uri="{FF2B5EF4-FFF2-40B4-BE49-F238E27FC236}">
                <a16:creationId xmlns:a16="http://schemas.microsoft.com/office/drawing/2014/main" id="{CED5B95F-3C83-1626-66A0-6FD42DEFED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EED5D2-97BD-DA1C-B3AC-332B5B4E1699}"/>
              </a:ext>
            </a:extLst>
          </p:cNvPr>
          <p:cNvSpPr>
            <a:spLocks noGrp="1"/>
          </p:cNvSpPr>
          <p:nvPr>
            <p:ph type="sldNum" sz="quarter" idx="12"/>
          </p:nvPr>
        </p:nvSpPr>
        <p:spPr/>
        <p:txBody>
          <a:bodyPr/>
          <a:lstStyle/>
          <a:p>
            <a:fld id="{6E05F3BA-06E6-416B-A574-232C60B1A760}" type="slidenum">
              <a:rPr lang="en-IN" smtClean="0"/>
              <a:t>‹#›</a:t>
            </a:fld>
            <a:endParaRPr lang="en-IN"/>
          </a:p>
        </p:txBody>
      </p:sp>
    </p:spTree>
    <p:extLst>
      <p:ext uri="{BB962C8B-B14F-4D97-AF65-F5344CB8AC3E}">
        <p14:creationId xmlns:p14="http://schemas.microsoft.com/office/powerpoint/2010/main" val="2538807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913F7-FC30-290C-37A1-CD21DE5AFF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168BF4F-93D5-CE71-574C-5E52B621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1D14036-4901-7DE3-7DF6-36E1E7023F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74E15D-5AB0-9CC5-A529-BDD73551D085}"/>
              </a:ext>
            </a:extLst>
          </p:cNvPr>
          <p:cNvSpPr>
            <a:spLocks noGrp="1"/>
          </p:cNvSpPr>
          <p:nvPr>
            <p:ph type="dt" sz="half" idx="10"/>
          </p:nvPr>
        </p:nvSpPr>
        <p:spPr/>
        <p:txBody>
          <a:bodyPr/>
          <a:lstStyle/>
          <a:p>
            <a:fld id="{F07A2C91-41CA-4007-8AC2-7379A4721813}" type="datetimeFigureOut">
              <a:rPr lang="en-IN" smtClean="0"/>
              <a:t>31-07-2025</a:t>
            </a:fld>
            <a:endParaRPr lang="en-IN"/>
          </a:p>
        </p:txBody>
      </p:sp>
      <p:sp>
        <p:nvSpPr>
          <p:cNvPr id="6" name="Footer Placeholder 5">
            <a:extLst>
              <a:ext uri="{FF2B5EF4-FFF2-40B4-BE49-F238E27FC236}">
                <a16:creationId xmlns:a16="http://schemas.microsoft.com/office/drawing/2014/main" id="{C8F941D3-49EE-372B-7A48-827974718A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67A36D-35D3-668E-E334-8DA5C973CABC}"/>
              </a:ext>
            </a:extLst>
          </p:cNvPr>
          <p:cNvSpPr>
            <a:spLocks noGrp="1"/>
          </p:cNvSpPr>
          <p:nvPr>
            <p:ph type="sldNum" sz="quarter" idx="12"/>
          </p:nvPr>
        </p:nvSpPr>
        <p:spPr/>
        <p:txBody>
          <a:bodyPr/>
          <a:lstStyle/>
          <a:p>
            <a:fld id="{6E05F3BA-06E6-416B-A574-232C60B1A760}" type="slidenum">
              <a:rPr lang="en-IN" smtClean="0"/>
              <a:t>‹#›</a:t>
            </a:fld>
            <a:endParaRPr lang="en-IN"/>
          </a:p>
        </p:txBody>
      </p:sp>
    </p:spTree>
    <p:extLst>
      <p:ext uri="{BB962C8B-B14F-4D97-AF65-F5344CB8AC3E}">
        <p14:creationId xmlns:p14="http://schemas.microsoft.com/office/powerpoint/2010/main" val="3014347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C6C469-F480-3E52-D13E-57C66AF7A2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8ACCE90-4526-E24A-C3FA-63035B0BCE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032E3A-5F02-79DD-6FE6-32D173E517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7A2C91-41CA-4007-8AC2-7379A4721813}" type="datetimeFigureOut">
              <a:rPr lang="en-IN" smtClean="0"/>
              <a:t>31-07-2025</a:t>
            </a:fld>
            <a:endParaRPr lang="en-IN"/>
          </a:p>
        </p:txBody>
      </p:sp>
      <p:sp>
        <p:nvSpPr>
          <p:cNvPr id="5" name="Footer Placeholder 4">
            <a:extLst>
              <a:ext uri="{FF2B5EF4-FFF2-40B4-BE49-F238E27FC236}">
                <a16:creationId xmlns:a16="http://schemas.microsoft.com/office/drawing/2014/main" id="{26A61027-8EB7-6466-E305-D7D9B2F629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1748E8A-CC23-1EF4-34E9-49DCA69C45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05F3BA-06E6-416B-A574-232C60B1A760}" type="slidenum">
              <a:rPr lang="en-IN" smtClean="0"/>
              <a:t>‹#›</a:t>
            </a:fld>
            <a:endParaRPr lang="en-IN"/>
          </a:p>
        </p:txBody>
      </p:sp>
    </p:spTree>
    <p:extLst>
      <p:ext uri="{BB962C8B-B14F-4D97-AF65-F5344CB8AC3E}">
        <p14:creationId xmlns:p14="http://schemas.microsoft.com/office/powerpoint/2010/main" val="2019993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E7E63-1AF5-3227-BCB0-54D436AF2FB2}"/>
              </a:ext>
            </a:extLst>
          </p:cNvPr>
          <p:cNvSpPr>
            <a:spLocks noGrp="1"/>
          </p:cNvSpPr>
          <p:nvPr>
            <p:ph type="ctrTitle"/>
          </p:nvPr>
        </p:nvSpPr>
        <p:spPr>
          <a:xfrm>
            <a:off x="1524000" y="1041400"/>
            <a:ext cx="9144000" cy="2387600"/>
          </a:xfrm>
        </p:spPr>
        <p:txBody>
          <a:bodyPr/>
          <a:lstStyle/>
          <a:p>
            <a:r>
              <a:rPr lang="en-US" dirty="0">
                <a:solidFill>
                  <a:schemeClr val="accent6"/>
                </a:solidFill>
                <a:latin typeface="Calibri Heading"/>
              </a:rPr>
              <a:t>SMART COMPOSTING DUSTBIN</a:t>
            </a:r>
            <a:endParaRPr lang="en-IN" dirty="0">
              <a:solidFill>
                <a:schemeClr val="accent6"/>
              </a:solidFill>
              <a:latin typeface="Calibri Heading"/>
            </a:endParaRPr>
          </a:p>
        </p:txBody>
      </p:sp>
      <p:pic>
        <p:nvPicPr>
          <p:cNvPr id="3" name="Picture 2">
            <a:extLst>
              <a:ext uri="{FF2B5EF4-FFF2-40B4-BE49-F238E27FC236}">
                <a16:creationId xmlns:a16="http://schemas.microsoft.com/office/drawing/2014/main" id="{348F3B05-507D-7C3E-442B-50158A6F29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378" y="160655"/>
            <a:ext cx="1068744" cy="1068744"/>
          </a:xfrm>
          <a:prstGeom prst="rect">
            <a:avLst/>
          </a:prstGeom>
        </p:spPr>
      </p:pic>
    </p:spTree>
    <p:extLst>
      <p:ext uri="{BB962C8B-B14F-4D97-AF65-F5344CB8AC3E}">
        <p14:creationId xmlns:p14="http://schemas.microsoft.com/office/powerpoint/2010/main" val="2557447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B8923-6AE2-D17A-B414-1994187D2E9F}"/>
              </a:ext>
            </a:extLst>
          </p:cNvPr>
          <p:cNvSpPr txBox="1"/>
          <p:nvPr/>
        </p:nvSpPr>
        <p:spPr>
          <a:xfrm>
            <a:off x="3604260" y="2259449"/>
            <a:ext cx="4983480" cy="1169551"/>
          </a:xfrm>
          <a:prstGeom prst="rect">
            <a:avLst/>
          </a:prstGeom>
          <a:noFill/>
        </p:spPr>
        <p:txBody>
          <a:bodyPr wrap="square" rtlCol="0">
            <a:spAutoFit/>
          </a:bodyPr>
          <a:lstStyle/>
          <a:p>
            <a:pPr algn="ctr"/>
            <a:r>
              <a:rPr lang="en-US" sz="7000" b="1">
                <a:solidFill>
                  <a:schemeClr val="accent6"/>
                </a:solidFill>
              </a:rPr>
              <a:t>THANK YOU</a:t>
            </a:r>
            <a:endParaRPr lang="en-IN" sz="7000" b="1" dirty="0">
              <a:solidFill>
                <a:schemeClr val="accent6"/>
              </a:solidFill>
            </a:endParaRPr>
          </a:p>
        </p:txBody>
      </p:sp>
      <p:pic>
        <p:nvPicPr>
          <p:cNvPr id="3" name="Picture 2">
            <a:extLst>
              <a:ext uri="{FF2B5EF4-FFF2-40B4-BE49-F238E27FC236}">
                <a16:creationId xmlns:a16="http://schemas.microsoft.com/office/drawing/2014/main" id="{8CAE0F8A-B2DF-C27B-1375-2B788D181A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378" y="160655"/>
            <a:ext cx="1068744" cy="1068744"/>
          </a:xfrm>
          <a:prstGeom prst="rect">
            <a:avLst/>
          </a:prstGeom>
        </p:spPr>
      </p:pic>
    </p:spTree>
    <p:extLst>
      <p:ext uri="{BB962C8B-B14F-4D97-AF65-F5344CB8AC3E}">
        <p14:creationId xmlns:p14="http://schemas.microsoft.com/office/powerpoint/2010/main" val="2874935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29E3FE-4EC8-ED33-FF1D-61F10DF1CD08}"/>
              </a:ext>
            </a:extLst>
          </p:cNvPr>
          <p:cNvSpPr txBox="1"/>
          <p:nvPr/>
        </p:nvSpPr>
        <p:spPr>
          <a:xfrm>
            <a:off x="588264" y="1931561"/>
            <a:ext cx="5693664" cy="4826962"/>
          </a:xfrm>
          <a:prstGeom prst="rect">
            <a:avLst/>
          </a:prstGeom>
          <a:noFill/>
        </p:spPr>
        <p:txBody>
          <a:bodyPr wrap="square">
            <a:spAutoFit/>
          </a:bodyPr>
          <a:lstStyle/>
          <a:p>
            <a:pPr marL="355600" marR="7620" indent="-342900" algn="just">
              <a:lnSpc>
                <a:spcPct val="100000"/>
              </a:lnSpc>
              <a:spcBef>
                <a:spcPts val="90"/>
              </a:spcBef>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The Smart Dustbin is an automated system for efficient waste management that converts biodegradable waste into manure using an electrode-based combustion chamber made of stainless steel. When the biodegradable bin reaches 80% of waste, the waste is automatically transferred to the combustion chamber, where it is processed into mineral-rich ashes. </a:t>
            </a:r>
          </a:p>
          <a:p>
            <a:pPr marL="355600" marR="7620" indent="-342900" algn="just">
              <a:lnSpc>
                <a:spcPct val="100000"/>
              </a:lnSpc>
              <a:spcBef>
                <a:spcPts val="90"/>
              </a:spcBef>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The system is equipped with sensors for fill-level tracking, geolocation, and temperature monitoring. If the temperature exceeds a predefined limit, the system pauses to allow cooling before resuming operation, ensuring both safety and efficiency. </a:t>
            </a:r>
          </a:p>
          <a:p>
            <a:pPr marL="355600" marR="7620" indent="-342900" algn="just">
              <a:lnSpc>
                <a:spcPct val="100000"/>
              </a:lnSpc>
              <a:spcBef>
                <a:spcPts val="90"/>
              </a:spcBef>
              <a:buFont typeface="Wingdings" panose="05000000000000000000" pitchFamily="2" charset="2"/>
              <a:buChar char="v"/>
            </a:pPr>
            <a:r>
              <a:rPr lang="en-US" b="1" dirty="0">
                <a:solidFill>
                  <a:schemeClr val="accent6"/>
                </a:solidFill>
                <a:latin typeface="Calibri" panose="020F0502020204030204" pitchFamily="34" charset="0"/>
                <a:ea typeface="Calibri" panose="020F0502020204030204" pitchFamily="34" charset="0"/>
                <a:cs typeface="Calibri" panose="020F0502020204030204" pitchFamily="34" charset="0"/>
              </a:rPr>
              <a:t>Activated charcoal filters </a:t>
            </a:r>
            <a:r>
              <a:rPr lang="en-US" dirty="0">
                <a:latin typeface="Calibri" panose="020F0502020204030204" pitchFamily="34" charset="0"/>
                <a:ea typeface="Calibri" panose="020F0502020204030204" pitchFamily="34" charset="0"/>
                <a:cs typeface="Calibri" panose="020F0502020204030204" pitchFamily="34" charset="0"/>
              </a:rPr>
              <a:t>neutralize harmful gases and odors. The final product is mineral-rich ash, which can be processed into high-quality fertilizer. This approach promotes sustainability, reduces landfill use, and encourages proper waste segregation.</a:t>
            </a:r>
          </a:p>
        </p:txBody>
      </p:sp>
      <p:sp>
        <p:nvSpPr>
          <p:cNvPr id="3" name="TextBox 2">
            <a:extLst>
              <a:ext uri="{FF2B5EF4-FFF2-40B4-BE49-F238E27FC236}">
                <a16:creationId xmlns:a16="http://schemas.microsoft.com/office/drawing/2014/main" id="{F210F3E7-FE19-2D83-4C5F-8CD03D78AB9D}"/>
              </a:ext>
            </a:extLst>
          </p:cNvPr>
          <p:cNvSpPr txBox="1"/>
          <p:nvPr/>
        </p:nvSpPr>
        <p:spPr>
          <a:xfrm>
            <a:off x="935736" y="1214717"/>
            <a:ext cx="5346192" cy="630942"/>
          </a:xfrm>
          <a:prstGeom prst="rect">
            <a:avLst/>
          </a:prstGeom>
          <a:noFill/>
        </p:spPr>
        <p:txBody>
          <a:bodyPr wrap="square" rtlCol="0">
            <a:spAutoFit/>
          </a:bodyPr>
          <a:lstStyle/>
          <a:p>
            <a:r>
              <a:rPr lang="en-US" sz="3500" dirty="0">
                <a:solidFill>
                  <a:schemeClr val="accent6"/>
                </a:solidFill>
                <a:latin typeface="Calibri Heading"/>
              </a:rPr>
              <a:t>ABSTRACT:</a:t>
            </a:r>
            <a:endParaRPr lang="en-IN" sz="3500" dirty="0">
              <a:solidFill>
                <a:schemeClr val="accent6"/>
              </a:solidFill>
              <a:latin typeface="Calibri Heading"/>
            </a:endParaRPr>
          </a:p>
        </p:txBody>
      </p:sp>
      <p:pic>
        <p:nvPicPr>
          <p:cNvPr id="4" name="ENVI SORT">
            <a:hlinkClick r:id="" action="ppaction://media"/>
            <a:extLst>
              <a:ext uri="{FF2B5EF4-FFF2-40B4-BE49-F238E27FC236}">
                <a16:creationId xmlns:a16="http://schemas.microsoft.com/office/drawing/2014/main" id="{19AE7DF5-948E-2244-5F0E-A33D953263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77202" y="2029968"/>
            <a:ext cx="5587187" cy="4728555"/>
          </a:xfrm>
          <a:prstGeom prst="rect">
            <a:avLst/>
          </a:prstGeom>
        </p:spPr>
      </p:pic>
      <p:sp>
        <p:nvSpPr>
          <p:cNvPr id="5" name="TextBox 4">
            <a:extLst>
              <a:ext uri="{FF2B5EF4-FFF2-40B4-BE49-F238E27FC236}">
                <a16:creationId xmlns:a16="http://schemas.microsoft.com/office/drawing/2014/main" id="{CB4F5D05-8649-84C5-D79F-9E7648A4FE4A}"/>
              </a:ext>
            </a:extLst>
          </p:cNvPr>
          <p:cNvSpPr txBox="1"/>
          <p:nvPr/>
        </p:nvSpPr>
        <p:spPr>
          <a:xfrm>
            <a:off x="6281928" y="1214717"/>
            <a:ext cx="5477420" cy="630942"/>
          </a:xfrm>
          <a:prstGeom prst="rect">
            <a:avLst/>
          </a:prstGeom>
          <a:noFill/>
        </p:spPr>
        <p:txBody>
          <a:bodyPr wrap="square" rtlCol="0">
            <a:spAutoFit/>
          </a:bodyPr>
          <a:lstStyle/>
          <a:p>
            <a:r>
              <a:rPr lang="en-US" sz="3500" dirty="0">
                <a:solidFill>
                  <a:schemeClr val="accent6"/>
                </a:solidFill>
                <a:latin typeface="Calibri Heading"/>
              </a:rPr>
              <a:t>3D MODEL</a:t>
            </a:r>
            <a:endParaRPr lang="en-IN" sz="3500" dirty="0">
              <a:solidFill>
                <a:schemeClr val="accent6"/>
              </a:solidFill>
              <a:latin typeface="Calibri Heading"/>
            </a:endParaRPr>
          </a:p>
        </p:txBody>
      </p:sp>
      <p:pic>
        <p:nvPicPr>
          <p:cNvPr id="6" name="Picture 5">
            <a:extLst>
              <a:ext uri="{FF2B5EF4-FFF2-40B4-BE49-F238E27FC236}">
                <a16:creationId xmlns:a16="http://schemas.microsoft.com/office/drawing/2014/main" id="{8C3E9744-A026-BC28-DFAD-FF6A667A55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7378" y="160655"/>
            <a:ext cx="1068744" cy="1068744"/>
          </a:xfrm>
          <a:prstGeom prst="rect">
            <a:avLst/>
          </a:prstGeom>
        </p:spPr>
      </p:pic>
    </p:spTree>
    <p:extLst>
      <p:ext uri="{BB962C8B-B14F-4D97-AF65-F5344CB8AC3E}">
        <p14:creationId xmlns:p14="http://schemas.microsoft.com/office/powerpoint/2010/main" val="318814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88B57F-0756-8BF4-FBE3-AFB2F1C53A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64" y="1975104"/>
            <a:ext cx="4828032" cy="4779494"/>
          </a:xfrm>
          <a:prstGeom prst="rect">
            <a:avLst/>
          </a:prstGeom>
        </p:spPr>
      </p:pic>
      <p:sp>
        <p:nvSpPr>
          <p:cNvPr id="3" name="TextBox 2">
            <a:extLst>
              <a:ext uri="{FF2B5EF4-FFF2-40B4-BE49-F238E27FC236}">
                <a16:creationId xmlns:a16="http://schemas.microsoft.com/office/drawing/2014/main" id="{08C9AA2F-8CC0-54A8-1817-67200323444C}"/>
              </a:ext>
            </a:extLst>
          </p:cNvPr>
          <p:cNvSpPr txBox="1"/>
          <p:nvPr/>
        </p:nvSpPr>
        <p:spPr>
          <a:xfrm>
            <a:off x="1819656" y="947489"/>
            <a:ext cx="3621024" cy="630942"/>
          </a:xfrm>
          <a:prstGeom prst="rect">
            <a:avLst/>
          </a:prstGeom>
          <a:noFill/>
        </p:spPr>
        <p:txBody>
          <a:bodyPr wrap="square" rtlCol="0">
            <a:spAutoFit/>
          </a:bodyPr>
          <a:lstStyle/>
          <a:p>
            <a:r>
              <a:rPr lang="en-US" sz="3500" b="1" dirty="0">
                <a:solidFill>
                  <a:schemeClr val="accent6"/>
                </a:solidFill>
              </a:rPr>
              <a:t>FLOW DIAGRAM</a:t>
            </a:r>
            <a:endParaRPr lang="en-IN" sz="3500" b="1" dirty="0">
              <a:solidFill>
                <a:schemeClr val="accent6"/>
              </a:solidFill>
            </a:endParaRPr>
          </a:p>
        </p:txBody>
      </p:sp>
      <p:pic>
        <p:nvPicPr>
          <p:cNvPr id="4" name="Picture 3">
            <a:extLst>
              <a:ext uri="{FF2B5EF4-FFF2-40B4-BE49-F238E27FC236}">
                <a16:creationId xmlns:a16="http://schemas.microsoft.com/office/drawing/2014/main" id="{44028995-8703-BE26-3645-4927A1347F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2728" y="1975104"/>
            <a:ext cx="6298480" cy="4544568"/>
          </a:xfrm>
          <a:prstGeom prst="rect">
            <a:avLst/>
          </a:prstGeom>
        </p:spPr>
      </p:pic>
      <p:sp>
        <p:nvSpPr>
          <p:cNvPr id="5" name="TextBox 4">
            <a:extLst>
              <a:ext uri="{FF2B5EF4-FFF2-40B4-BE49-F238E27FC236}">
                <a16:creationId xmlns:a16="http://schemas.microsoft.com/office/drawing/2014/main" id="{56A14FD1-1010-E39F-F051-B91B19A107D7}"/>
              </a:ext>
            </a:extLst>
          </p:cNvPr>
          <p:cNvSpPr txBox="1"/>
          <p:nvPr/>
        </p:nvSpPr>
        <p:spPr>
          <a:xfrm>
            <a:off x="6751322" y="953146"/>
            <a:ext cx="3621024" cy="630942"/>
          </a:xfrm>
          <a:prstGeom prst="rect">
            <a:avLst/>
          </a:prstGeom>
          <a:noFill/>
        </p:spPr>
        <p:txBody>
          <a:bodyPr wrap="square" rtlCol="0">
            <a:spAutoFit/>
          </a:bodyPr>
          <a:lstStyle/>
          <a:p>
            <a:r>
              <a:rPr lang="en-US" sz="3500" b="1" dirty="0">
                <a:solidFill>
                  <a:schemeClr val="accent6"/>
                </a:solidFill>
              </a:rPr>
              <a:t>BLOCK DIAGRAM</a:t>
            </a:r>
            <a:endParaRPr lang="en-IN" sz="3500" b="1" dirty="0">
              <a:solidFill>
                <a:schemeClr val="accent6"/>
              </a:solidFill>
            </a:endParaRPr>
          </a:p>
        </p:txBody>
      </p:sp>
      <p:pic>
        <p:nvPicPr>
          <p:cNvPr id="6" name="Picture 5">
            <a:extLst>
              <a:ext uri="{FF2B5EF4-FFF2-40B4-BE49-F238E27FC236}">
                <a16:creationId xmlns:a16="http://schemas.microsoft.com/office/drawing/2014/main" id="{6D0CE44D-0696-F264-3DCD-0338029465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378" y="160655"/>
            <a:ext cx="1068744" cy="1068744"/>
          </a:xfrm>
          <a:prstGeom prst="rect">
            <a:avLst/>
          </a:prstGeom>
        </p:spPr>
      </p:pic>
    </p:spTree>
    <p:extLst>
      <p:ext uri="{BB962C8B-B14F-4D97-AF65-F5344CB8AC3E}">
        <p14:creationId xmlns:p14="http://schemas.microsoft.com/office/powerpoint/2010/main" val="3207425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D512F-BA9B-5B50-2255-E3E4A1ED0F3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4E68FB9-6E3F-08B2-4370-DAEF301A6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364" y="2272159"/>
            <a:ext cx="6197323" cy="4096511"/>
          </a:xfrm>
          <a:prstGeom prst="rect">
            <a:avLst/>
          </a:prstGeom>
        </p:spPr>
      </p:pic>
      <p:sp>
        <p:nvSpPr>
          <p:cNvPr id="6" name="TextBox 5">
            <a:extLst>
              <a:ext uri="{FF2B5EF4-FFF2-40B4-BE49-F238E27FC236}">
                <a16:creationId xmlns:a16="http://schemas.microsoft.com/office/drawing/2014/main" id="{D24E02E2-E590-B36C-B5B9-1232AEA21057}"/>
              </a:ext>
            </a:extLst>
          </p:cNvPr>
          <p:cNvSpPr txBox="1"/>
          <p:nvPr/>
        </p:nvSpPr>
        <p:spPr>
          <a:xfrm>
            <a:off x="1627632" y="906233"/>
            <a:ext cx="3621024" cy="646331"/>
          </a:xfrm>
          <a:prstGeom prst="rect">
            <a:avLst/>
          </a:prstGeom>
          <a:noFill/>
        </p:spPr>
        <p:txBody>
          <a:bodyPr wrap="square" rtlCol="0">
            <a:spAutoFit/>
          </a:bodyPr>
          <a:lstStyle/>
          <a:p>
            <a:r>
              <a:rPr lang="en-US" sz="3600" b="1" dirty="0">
                <a:solidFill>
                  <a:schemeClr val="accent6"/>
                </a:solidFill>
              </a:rPr>
              <a:t>CONSTRUCTION:</a:t>
            </a:r>
            <a:endParaRPr lang="en-IN" sz="3600" b="1" dirty="0">
              <a:solidFill>
                <a:schemeClr val="accent6"/>
              </a:solidFill>
            </a:endParaRPr>
          </a:p>
        </p:txBody>
      </p:sp>
      <p:pic>
        <p:nvPicPr>
          <p:cNvPr id="7" name="Picture 6">
            <a:extLst>
              <a:ext uri="{FF2B5EF4-FFF2-40B4-BE49-F238E27FC236}">
                <a16:creationId xmlns:a16="http://schemas.microsoft.com/office/drawing/2014/main" id="{F049F08E-AA45-6B8D-3C7F-A9CF806E6135}"/>
              </a:ext>
            </a:extLst>
          </p:cNvPr>
          <p:cNvPicPr>
            <a:picLocks noChangeAspect="1"/>
          </p:cNvPicPr>
          <p:nvPr/>
        </p:nvPicPr>
        <p:blipFill>
          <a:blip r:embed="rId3"/>
          <a:stretch>
            <a:fillRect/>
          </a:stretch>
        </p:blipFill>
        <p:spPr>
          <a:xfrm>
            <a:off x="7123176" y="2272159"/>
            <a:ext cx="4764024" cy="4000626"/>
          </a:xfrm>
          <a:prstGeom prst="rect">
            <a:avLst/>
          </a:prstGeom>
        </p:spPr>
      </p:pic>
      <p:sp>
        <p:nvSpPr>
          <p:cNvPr id="8" name="TextBox 7">
            <a:extLst>
              <a:ext uri="{FF2B5EF4-FFF2-40B4-BE49-F238E27FC236}">
                <a16:creationId xmlns:a16="http://schemas.microsoft.com/office/drawing/2014/main" id="{877E4275-DD08-FA62-C47E-758586FD2F6A}"/>
              </a:ext>
            </a:extLst>
          </p:cNvPr>
          <p:cNvSpPr txBox="1"/>
          <p:nvPr/>
        </p:nvSpPr>
        <p:spPr>
          <a:xfrm>
            <a:off x="7405738" y="906233"/>
            <a:ext cx="4040746" cy="646331"/>
          </a:xfrm>
          <a:prstGeom prst="rect">
            <a:avLst/>
          </a:prstGeom>
          <a:noFill/>
        </p:spPr>
        <p:txBody>
          <a:bodyPr wrap="square" rtlCol="0">
            <a:spAutoFit/>
          </a:bodyPr>
          <a:lstStyle/>
          <a:p>
            <a:r>
              <a:rPr lang="en-US" sz="3600" b="1" dirty="0">
                <a:solidFill>
                  <a:schemeClr val="accent6"/>
                </a:solidFill>
              </a:rPr>
              <a:t>INITIAL PROTOTYPE:</a:t>
            </a:r>
            <a:endParaRPr lang="en-IN" sz="3600" b="1" dirty="0">
              <a:solidFill>
                <a:schemeClr val="accent6"/>
              </a:solidFill>
            </a:endParaRPr>
          </a:p>
        </p:txBody>
      </p:sp>
      <p:pic>
        <p:nvPicPr>
          <p:cNvPr id="9" name="Picture 8">
            <a:extLst>
              <a:ext uri="{FF2B5EF4-FFF2-40B4-BE49-F238E27FC236}">
                <a16:creationId xmlns:a16="http://schemas.microsoft.com/office/drawing/2014/main" id="{DCF965C8-A16B-7898-15CF-E336E6B4F4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378" y="160655"/>
            <a:ext cx="1068744" cy="1068744"/>
          </a:xfrm>
          <a:prstGeom prst="rect">
            <a:avLst/>
          </a:prstGeom>
        </p:spPr>
      </p:pic>
    </p:spTree>
    <p:extLst>
      <p:ext uri="{BB962C8B-B14F-4D97-AF65-F5344CB8AC3E}">
        <p14:creationId xmlns:p14="http://schemas.microsoft.com/office/powerpoint/2010/main" val="1623866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B93D-A6D0-A9C4-863F-C9697D2976BC}"/>
              </a:ext>
            </a:extLst>
          </p:cNvPr>
          <p:cNvSpPr>
            <a:spLocks noGrp="1"/>
          </p:cNvSpPr>
          <p:nvPr>
            <p:ph type="title"/>
          </p:nvPr>
        </p:nvSpPr>
        <p:spPr/>
        <p:txBody>
          <a:bodyPr/>
          <a:lstStyle/>
          <a:p>
            <a:pPr algn="ctr"/>
            <a:r>
              <a:rPr lang="en-US" b="1" dirty="0">
                <a:solidFill>
                  <a:srgbClr val="70AD47"/>
                </a:solidFill>
                <a:latin typeface="Calibri Heading"/>
              </a:rPr>
              <a:t>How the Smart Dustbin Works:</a:t>
            </a:r>
            <a:endParaRPr lang="en-IN" b="1" dirty="0">
              <a:solidFill>
                <a:srgbClr val="70AD47"/>
              </a:solidFill>
              <a:latin typeface="Calibri Heading"/>
            </a:endParaRPr>
          </a:p>
        </p:txBody>
      </p:sp>
      <p:sp>
        <p:nvSpPr>
          <p:cNvPr id="4" name="TextBox 3">
            <a:extLst>
              <a:ext uri="{FF2B5EF4-FFF2-40B4-BE49-F238E27FC236}">
                <a16:creationId xmlns:a16="http://schemas.microsoft.com/office/drawing/2014/main" id="{343C0135-8BF9-E556-7610-8BCB0E7B3800}"/>
              </a:ext>
            </a:extLst>
          </p:cNvPr>
          <p:cNvSpPr txBox="1"/>
          <p:nvPr/>
        </p:nvSpPr>
        <p:spPr>
          <a:xfrm>
            <a:off x="1220343" y="1818942"/>
            <a:ext cx="9751314" cy="4801314"/>
          </a:xfrm>
          <a:prstGeom prst="rect">
            <a:avLst/>
          </a:prstGeom>
          <a:noFill/>
        </p:spPr>
        <p:txBody>
          <a:bodyPr wrap="square">
            <a:spAutoFit/>
          </a:bodyPr>
          <a:lstStyle/>
          <a:p>
            <a:r>
              <a:rPr lang="en-US" b="1" dirty="0">
                <a:solidFill>
                  <a:srgbClr val="70AD47"/>
                </a:solidFill>
              </a:rPr>
              <a:t>1.Waste Disposal: </a:t>
            </a:r>
            <a:r>
              <a:rPr lang="en-US" dirty="0"/>
              <a:t>Citizens dispose of biodegradable and non-biodegradable waste into separate chambers. </a:t>
            </a:r>
          </a:p>
          <a:p>
            <a:endParaRPr lang="en-US" dirty="0"/>
          </a:p>
          <a:p>
            <a:r>
              <a:rPr lang="en-US" b="1" dirty="0">
                <a:solidFill>
                  <a:srgbClr val="70AD47"/>
                </a:solidFill>
              </a:rPr>
              <a:t>2.Fill-Level Detection: </a:t>
            </a:r>
            <a:r>
              <a:rPr lang="en-US" dirty="0"/>
              <a:t>The ultrasonic sensor tracks the fill level of the biodegradable waste chamber. Once it reaches 80%, the waste is transferred to the combustion chamber. </a:t>
            </a:r>
          </a:p>
          <a:p>
            <a:endParaRPr lang="en-US" dirty="0"/>
          </a:p>
          <a:p>
            <a:r>
              <a:rPr lang="en-US" b="1" dirty="0">
                <a:solidFill>
                  <a:srgbClr val="70AD47"/>
                </a:solidFill>
              </a:rPr>
              <a:t>3.Combustion Process: </a:t>
            </a:r>
            <a:r>
              <a:rPr lang="en-US" dirty="0"/>
              <a:t>The system uses electrical energy to heat the waste. The integrated blades shred the waste for faster combustion. The combustion chamber temperature is closely monitored to ensure it does not exceed safe limits.</a:t>
            </a:r>
          </a:p>
          <a:p>
            <a:endParaRPr lang="en-US" dirty="0"/>
          </a:p>
          <a:p>
            <a:r>
              <a:rPr lang="en-US" b="1" dirty="0">
                <a:solidFill>
                  <a:srgbClr val="70AD47"/>
                </a:solidFill>
              </a:rPr>
              <a:t>Emission Control: </a:t>
            </a:r>
            <a:r>
              <a:rPr lang="en-US" dirty="0"/>
              <a:t>During combustion, harmful gases are passed through activated charcoal filters, ensuring that only clean air is released without of odor.</a:t>
            </a:r>
          </a:p>
          <a:p>
            <a:r>
              <a:rPr lang="en-US" dirty="0"/>
              <a:t> </a:t>
            </a:r>
          </a:p>
          <a:p>
            <a:r>
              <a:rPr lang="en-US" b="1" dirty="0">
                <a:solidFill>
                  <a:srgbClr val="70AD47"/>
                </a:solidFill>
              </a:rPr>
              <a:t>1.Ash Collection: </a:t>
            </a:r>
            <a:r>
              <a:rPr lang="en-US" dirty="0"/>
              <a:t>The mineral-rich ash produced as a byproduct is collected and can be processed into fertilizer. </a:t>
            </a:r>
          </a:p>
          <a:p>
            <a:r>
              <a:rPr lang="en-US" b="1" dirty="0">
                <a:solidFill>
                  <a:srgbClr val="70AD47"/>
                </a:solidFill>
              </a:rPr>
              <a:t>2.Remote Monitoring:</a:t>
            </a:r>
            <a:r>
              <a:rPr lang="en-US" dirty="0"/>
              <a:t> The system sends real-time data on the status of the bin (e.g., fill level, temperature) to municipal authorities through a web application integrated with an IoT platform.</a:t>
            </a:r>
            <a:endParaRPr lang="en-IN" dirty="0"/>
          </a:p>
        </p:txBody>
      </p:sp>
      <p:pic>
        <p:nvPicPr>
          <p:cNvPr id="3" name="Picture 2">
            <a:extLst>
              <a:ext uri="{FF2B5EF4-FFF2-40B4-BE49-F238E27FC236}">
                <a16:creationId xmlns:a16="http://schemas.microsoft.com/office/drawing/2014/main" id="{81D9665C-FE23-6FC2-10FD-FBE508E2A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378" y="160655"/>
            <a:ext cx="1068744" cy="1068744"/>
          </a:xfrm>
          <a:prstGeom prst="rect">
            <a:avLst/>
          </a:prstGeom>
        </p:spPr>
      </p:pic>
    </p:spTree>
    <p:extLst>
      <p:ext uri="{BB962C8B-B14F-4D97-AF65-F5344CB8AC3E}">
        <p14:creationId xmlns:p14="http://schemas.microsoft.com/office/powerpoint/2010/main" val="2017950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49D6B-E878-08AF-2801-C0171CD617D9}"/>
              </a:ext>
            </a:extLst>
          </p:cNvPr>
          <p:cNvSpPr>
            <a:spLocks noGrp="1"/>
          </p:cNvSpPr>
          <p:nvPr>
            <p:ph type="title"/>
          </p:nvPr>
        </p:nvSpPr>
        <p:spPr>
          <a:xfrm>
            <a:off x="838200" y="661836"/>
            <a:ext cx="10515600" cy="567563"/>
          </a:xfrm>
        </p:spPr>
        <p:txBody>
          <a:bodyPr>
            <a:noAutofit/>
          </a:bodyPr>
          <a:lstStyle/>
          <a:p>
            <a:pPr algn="ctr"/>
            <a:r>
              <a:rPr lang="en-US" sz="4000" b="1" dirty="0">
                <a:solidFill>
                  <a:schemeClr val="accent6"/>
                </a:solidFill>
                <a:latin typeface="Calibri "/>
              </a:rPr>
              <a:t>NOVALTY</a:t>
            </a:r>
            <a:endParaRPr lang="en-IN" sz="4000" b="1" dirty="0">
              <a:solidFill>
                <a:schemeClr val="accent6"/>
              </a:solidFill>
              <a:latin typeface="Calibri "/>
            </a:endParaRPr>
          </a:p>
        </p:txBody>
      </p:sp>
      <p:sp>
        <p:nvSpPr>
          <p:cNvPr id="3" name="Content Placeholder 2">
            <a:extLst>
              <a:ext uri="{FF2B5EF4-FFF2-40B4-BE49-F238E27FC236}">
                <a16:creationId xmlns:a16="http://schemas.microsoft.com/office/drawing/2014/main" id="{4C0C1833-53E9-FE83-3A62-036D1529415A}"/>
              </a:ext>
            </a:extLst>
          </p:cNvPr>
          <p:cNvSpPr>
            <a:spLocks noGrp="1"/>
          </p:cNvSpPr>
          <p:nvPr>
            <p:ph idx="1"/>
          </p:nvPr>
        </p:nvSpPr>
        <p:spPr>
          <a:xfrm>
            <a:off x="838200" y="1953514"/>
            <a:ext cx="10515600" cy="4539361"/>
          </a:xfrm>
        </p:spPr>
        <p:txBody>
          <a:bodyPr>
            <a:normAutofit fontScale="70000" lnSpcReduction="20000"/>
          </a:bodyPr>
          <a:lstStyle/>
          <a:p>
            <a:pPr marL="285750" indent="-285750">
              <a:buFont typeface="Wingdings" panose="05000000000000000000" pitchFamily="2" charset="2"/>
              <a:buChar char="v"/>
            </a:pPr>
            <a:r>
              <a:rPr lang="en-US" sz="3600" b="1" dirty="0">
                <a:solidFill>
                  <a:schemeClr val="accent6"/>
                </a:solidFill>
                <a:latin typeface="Calibri" panose="020F0502020204030204" pitchFamily="34" charset="0"/>
                <a:ea typeface="Calibri" panose="020F0502020204030204" pitchFamily="34" charset="0"/>
                <a:cs typeface="Calibri" panose="020F0502020204030204" pitchFamily="34" charset="0"/>
              </a:rPr>
              <a:t>Odor Control: </a:t>
            </a:r>
          </a:p>
          <a:p>
            <a:pPr marL="0" indent="0">
              <a:buNone/>
            </a:pPr>
            <a:r>
              <a:rPr lang="en-US" sz="2800" dirty="0">
                <a:latin typeface="Calibri" panose="020F0502020204030204" pitchFamily="34" charset="0"/>
                <a:ea typeface="Calibri" panose="020F0502020204030204" pitchFamily="34" charset="0"/>
                <a:cs typeface="Calibri" panose="020F0502020204030204" pitchFamily="34" charset="0"/>
              </a:rPr>
              <a:t>	During the decomposition and combustion of biodegradable waste, unpleasant odors are released. Activated charcoal adsorbs these odor-causing compounds, trapping them in its porous surface. This ensures that the surrounding environment remains odor-free.</a:t>
            </a:r>
          </a:p>
          <a:p>
            <a:pPr marL="285750" indent="-285750">
              <a:buFont typeface="Wingdings" panose="05000000000000000000" pitchFamily="2" charset="2"/>
              <a:buChar char="v"/>
            </a:pPr>
            <a:endParaRPr lang="en-US" sz="28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v"/>
            </a:pPr>
            <a:r>
              <a:rPr lang="en-US" sz="3600" b="1" dirty="0">
                <a:solidFill>
                  <a:schemeClr val="accent6"/>
                </a:solidFill>
                <a:latin typeface="Calibri" panose="020F0502020204030204" pitchFamily="34" charset="0"/>
                <a:ea typeface="Calibri" panose="020F0502020204030204" pitchFamily="34" charset="0"/>
                <a:cs typeface="Calibri" panose="020F0502020204030204" pitchFamily="34" charset="0"/>
              </a:rPr>
              <a:t>Neutralization of Harmful Gases:</a:t>
            </a:r>
          </a:p>
          <a:p>
            <a:pPr marL="0" indent="0">
              <a:buNone/>
            </a:pPr>
            <a:r>
              <a:rPr lang="en-US" sz="2800" b="1"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sz="2800" dirty="0">
                <a:latin typeface="Calibri" panose="020F0502020204030204" pitchFamily="34" charset="0"/>
                <a:ea typeface="Calibri" panose="020F0502020204030204" pitchFamily="34" charset="0"/>
                <a:cs typeface="Calibri" panose="020F0502020204030204" pitchFamily="34" charset="0"/>
              </a:rPr>
              <a:t>The combustion process can release gases like methane or volatile organic compounds (VOCs), which are harmful to both the environment and human health. Activated charcoal traps these gases before they can escape into the atmosphere, making the waste conversion process more environmentally safe.</a:t>
            </a:r>
          </a:p>
          <a:p>
            <a:pPr marL="285750" indent="-285750">
              <a:buFont typeface="Wingdings" panose="05000000000000000000" pitchFamily="2" charset="2"/>
              <a:buChar char="v"/>
            </a:pPr>
            <a:endParaRPr lang="en-US" sz="28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v"/>
            </a:pPr>
            <a:r>
              <a:rPr lang="en-US" sz="3600" b="1" dirty="0">
                <a:solidFill>
                  <a:schemeClr val="accent6"/>
                </a:solidFill>
                <a:latin typeface="Calibri" panose="020F0502020204030204" pitchFamily="34" charset="0"/>
                <a:ea typeface="Calibri" panose="020F0502020204030204" pitchFamily="34" charset="0"/>
                <a:cs typeface="Calibri" panose="020F0502020204030204" pitchFamily="34" charset="0"/>
              </a:rPr>
              <a:t>Sustainability: </a:t>
            </a:r>
          </a:p>
          <a:p>
            <a:pPr marL="0" indent="0">
              <a:buNone/>
            </a:pPr>
            <a:r>
              <a:rPr lang="en-US" b="1"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sz="2800" dirty="0">
                <a:latin typeface="Calibri" panose="020F0502020204030204" pitchFamily="34" charset="0"/>
                <a:ea typeface="Calibri" panose="020F0502020204030204" pitchFamily="34" charset="0"/>
                <a:cs typeface="Calibri" panose="020F0502020204030204" pitchFamily="34" charset="0"/>
              </a:rPr>
              <a:t>Since activated charcoal can be regenerated and reused after saturation (by heating it to release the adsorbed substances), it aligns with the Smart Dustbin’s focus on sustainability. This reusable nature reduces waste and ensures the system remains efficient in the long run.</a:t>
            </a:r>
            <a:endParaRPr lang="en-IN" sz="2800" dirty="0">
              <a:latin typeface="Calibri" panose="020F0502020204030204" pitchFamily="34" charset="0"/>
              <a:ea typeface="Calibri" panose="020F0502020204030204" pitchFamily="34" charset="0"/>
              <a:cs typeface="Calibri" panose="020F0502020204030204" pitchFamily="34" charset="0"/>
            </a:endParaRPr>
          </a:p>
          <a:p>
            <a:endParaRPr lang="en-IN" dirty="0"/>
          </a:p>
        </p:txBody>
      </p:sp>
      <p:pic>
        <p:nvPicPr>
          <p:cNvPr id="4" name="Picture 3">
            <a:extLst>
              <a:ext uri="{FF2B5EF4-FFF2-40B4-BE49-F238E27FC236}">
                <a16:creationId xmlns:a16="http://schemas.microsoft.com/office/drawing/2014/main" id="{AA835D19-F9C3-23F7-F5F2-61FCA49A4F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378" y="160655"/>
            <a:ext cx="1068744" cy="1068744"/>
          </a:xfrm>
          <a:prstGeom prst="rect">
            <a:avLst/>
          </a:prstGeom>
        </p:spPr>
      </p:pic>
    </p:spTree>
    <p:extLst>
      <p:ext uri="{BB962C8B-B14F-4D97-AF65-F5344CB8AC3E}">
        <p14:creationId xmlns:p14="http://schemas.microsoft.com/office/powerpoint/2010/main" val="4248149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A26A7-4F90-9871-955E-1450C1AAA2D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C0771F0-D8A0-C213-72DC-FAD9F3CB9053}"/>
              </a:ext>
            </a:extLst>
          </p:cNvPr>
          <p:cNvSpPr txBox="1"/>
          <p:nvPr/>
        </p:nvSpPr>
        <p:spPr>
          <a:xfrm>
            <a:off x="3805046" y="1526699"/>
            <a:ext cx="4907281" cy="5170646"/>
          </a:xfrm>
          <a:prstGeom prst="rect">
            <a:avLst/>
          </a:prstGeom>
          <a:noFill/>
        </p:spPr>
        <p:txBody>
          <a:bodyPr wrap="square">
            <a:spAutoFit/>
          </a:bodyPr>
          <a:lstStyle/>
          <a:p>
            <a:endParaRPr lang="en-IN" sz="1500" dirty="0">
              <a:latin typeface="+mn-lt"/>
            </a:endParaRPr>
          </a:p>
          <a:p>
            <a:r>
              <a:rPr lang="en-IN" sz="1500" dirty="0">
                <a:latin typeface="+mn-lt"/>
              </a:rPr>
              <a:t>In a street with </a:t>
            </a:r>
            <a:r>
              <a:rPr lang="en-IN" sz="1500" b="1" dirty="0">
                <a:solidFill>
                  <a:schemeClr val="accent6"/>
                </a:solidFill>
                <a:latin typeface="+mn-lt"/>
              </a:rPr>
              <a:t>120 houses</a:t>
            </a:r>
            <a:endParaRPr lang="en-IN" sz="1500" dirty="0">
              <a:solidFill>
                <a:schemeClr val="accent6"/>
              </a:solidFill>
              <a:latin typeface="+mn-lt"/>
            </a:endParaRPr>
          </a:p>
          <a:p>
            <a:pPr>
              <a:buFont typeface="Arial" panose="020B0604020202020204" pitchFamily="34" charset="0"/>
              <a:buChar char="•"/>
            </a:pPr>
            <a:r>
              <a:rPr lang="en-IN" sz="1500" b="1" dirty="0">
                <a:solidFill>
                  <a:schemeClr val="accent6"/>
                </a:solidFill>
                <a:latin typeface="+mn-lt"/>
              </a:rPr>
              <a:t>Daily Waste Collection</a:t>
            </a:r>
            <a:r>
              <a:rPr lang="en-IN" sz="1500" dirty="0">
                <a:solidFill>
                  <a:schemeClr val="accent6"/>
                </a:solidFill>
                <a:latin typeface="+mn-lt"/>
              </a:rPr>
              <a:t>: </a:t>
            </a:r>
            <a:r>
              <a:rPr lang="en-IN" sz="1500" dirty="0">
                <a:latin typeface="+mn-lt"/>
              </a:rPr>
              <a:t>180 kg/day </a:t>
            </a:r>
          </a:p>
          <a:p>
            <a:pPr>
              <a:buFont typeface="Arial" panose="020B0604020202020204" pitchFamily="34" charset="0"/>
              <a:buChar char="•"/>
            </a:pPr>
            <a:r>
              <a:rPr lang="en-IN" sz="1500" b="1" dirty="0">
                <a:solidFill>
                  <a:schemeClr val="accent6"/>
                </a:solidFill>
                <a:latin typeface="+mn-lt"/>
              </a:rPr>
              <a:t>Total Waste Collected in a Week</a:t>
            </a:r>
            <a:r>
              <a:rPr lang="en-IN" sz="1500" dirty="0">
                <a:solidFill>
                  <a:schemeClr val="accent6"/>
                </a:solidFill>
                <a:latin typeface="+mn-lt"/>
              </a:rPr>
              <a:t>: </a:t>
            </a:r>
            <a:r>
              <a:rPr lang="en-IN" sz="1500" dirty="0">
                <a:latin typeface="+mn-lt"/>
              </a:rPr>
              <a:t>1,260kg/week</a:t>
            </a:r>
          </a:p>
          <a:p>
            <a:pPr>
              <a:buFont typeface="Arial" panose="020B0604020202020204" pitchFamily="34" charset="0"/>
              <a:buChar char="•"/>
            </a:pPr>
            <a:r>
              <a:rPr lang="en-IN" sz="1500" dirty="0">
                <a:latin typeface="+mn-lt"/>
              </a:rPr>
              <a:t>Of this, </a:t>
            </a:r>
            <a:r>
              <a:rPr lang="en-IN" sz="1500" b="1" dirty="0">
                <a:solidFill>
                  <a:schemeClr val="accent6"/>
                </a:solidFill>
                <a:latin typeface="+mn-lt"/>
              </a:rPr>
              <a:t>60% (756 kg)</a:t>
            </a:r>
            <a:r>
              <a:rPr lang="en-IN" sz="1500" dirty="0">
                <a:solidFill>
                  <a:schemeClr val="accent6"/>
                </a:solidFill>
                <a:latin typeface="+mn-lt"/>
              </a:rPr>
              <a:t> </a:t>
            </a:r>
            <a:r>
              <a:rPr lang="en-IN" sz="1500" dirty="0">
                <a:latin typeface="+mn-lt"/>
              </a:rPr>
              <a:t>is biodegradable waste, </a:t>
            </a:r>
          </a:p>
          <a:p>
            <a:r>
              <a:rPr lang="en-IN" sz="1500" b="1" dirty="0">
                <a:solidFill>
                  <a:schemeClr val="accent6"/>
                </a:solidFill>
                <a:latin typeface="+mn-lt"/>
              </a:rPr>
              <a:t>Financial Insights:</a:t>
            </a:r>
          </a:p>
          <a:p>
            <a:pPr>
              <a:buFont typeface="Arial" panose="020B0604020202020204" pitchFamily="34" charset="0"/>
              <a:buChar char="•"/>
            </a:pPr>
            <a:r>
              <a:rPr lang="en-IN" sz="1500" b="1" dirty="0">
                <a:solidFill>
                  <a:schemeClr val="accent6"/>
                </a:solidFill>
                <a:latin typeface="+mn-lt"/>
              </a:rPr>
              <a:t>Selling Price of Ash</a:t>
            </a:r>
            <a:r>
              <a:rPr lang="en-IN" sz="1500" dirty="0">
                <a:solidFill>
                  <a:schemeClr val="accent6"/>
                </a:solidFill>
                <a:latin typeface="+mn-lt"/>
              </a:rPr>
              <a:t>: </a:t>
            </a:r>
            <a:r>
              <a:rPr lang="en-IN" sz="1500" dirty="0">
                <a:latin typeface="+mn-lt"/>
              </a:rPr>
              <a:t>₹80 per kg.</a:t>
            </a:r>
          </a:p>
          <a:p>
            <a:pPr>
              <a:buFont typeface="Arial" panose="020B0604020202020204" pitchFamily="34" charset="0"/>
              <a:buChar char="•"/>
            </a:pPr>
            <a:r>
              <a:rPr lang="en-IN" sz="1500" b="1" dirty="0">
                <a:solidFill>
                  <a:schemeClr val="accent6"/>
                </a:solidFill>
                <a:latin typeface="+mn-lt"/>
              </a:rPr>
              <a:t>Potential Revenue from Ash Per Bin</a:t>
            </a:r>
            <a:r>
              <a:rPr lang="en-IN" sz="1500" dirty="0">
                <a:solidFill>
                  <a:schemeClr val="accent6"/>
                </a:solidFill>
                <a:latin typeface="+mn-lt"/>
              </a:rPr>
              <a:t>:</a:t>
            </a:r>
          </a:p>
          <a:p>
            <a:pPr marL="685800" lvl="1" indent="-228600">
              <a:buFont typeface="+mj-lt"/>
              <a:buAutoNum type="arabicPeriod"/>
            </a:pPr>
            <a:r>
              <a:rPr lang="en-IN" sz="1500" b="1" dirty="0">
                <a:solidFill>
                  <a:schemeClr val="accent6"/>
                </a:solidFill>
                <a:latin typeface="+mn-lt"/>
              </a:rPr>
              <a:t>Weekly</a:t>
            </a:r>
            <a:r>
              <a:rPr lang="en-IN" sz="1500" dirty="0">
                <a:solidFill>
                  <a:schemeClr val="accent6"/>
                </a:solidFill>
                <a:latin typeface="+mn-lt"/>
              </a:rPr>
              <a:t>:    </a:t>
            </a:r>
            <a:r>
              <a:rPr lang="en-IN" sz="1500" dirty="0">
                <a:latin typeface="+mn-lt"/>
              </a:rPr>
              <a:t>75.6 kg×₹80 = ₹6,048.</a:t>
            </a:r>
          </a:p>
          <a:p>
            <a:pPr marL="685800" lvl="1" indent="-228600">
              <a:buFont typeface="+mj-lt"/>
              <a:buAutoNum type="arabicPeriod"/>
            </a:pPr>
            <a:r>
              <a:rPr lang="en-IN" sz="1500" b="1" dirty="0">
                <a:solidFill>
                  <a:schemeClr val="accent6"/>
                </a:solidFill>
                <a:latin typeface="+mn-lt"/>
              </a:rPr>
              <a:t>Yearly</a:t>
            </a:r>
            <a:r>
              <a:rPr lang="en-IN" sz="1500" dirty="0">
                <a:solidFill>
                  <a:schemeClr val="accent6"/>
                </a:solidFill>
                <a:latin typeface="+mn-lt"/>
              </a:rPr>
              <a:t>:       </a:t>
            </a:r>
            <a:r>
              <a:rPr lang="en-IN" sz="1500" dirty="0">
                <a:latin typeface="+mn-lt"/>
              </a:rPr>
              <a:t>₹6,048×52 weak = ₹3,14,496.</a:t>
            </a:r>
          </a:p>
          <a:p>
            <a:r>
              <a:rPr lang="en-IN" sz="1500" b="1" dirty="0">
                <a:solidFill>
                  <a:schemeClr val="accent6"/>
                </a:solidFill>
                <a:latin typeface="+mn-lt"/>
              </a:rPr>
              <a:t>Investment in Waste Management:</a:t>
            </a:r>
          </a:p>
          <a:p>
            <a:pPr marL="171450" indent="-171450">
              <a:buFont typeface="Arial" panose="020B0604020202020204" pitchFamily="34" charset="0"/>
              <a:buChar char="•"/>
            </a:pPr>
            <a:r>
              <a:rPr lang="en-IN" sz="1500" b="1" dirty="0">
                <a:solidFill>
                  <a:schemeClr val="accent6"/>
                </a:solidFill>
                <a:latin typeface="+mn-lt"/>
              </a:rPr>
              <a:t>Cost per Bin</a:t>
            </a:r>
            <a:r>
              <a:rPr lang="en-IN" sz="1500" dirty="0">
                <a:solidFill>
                  <a:schemeClr val="accent6"/>
                </a:solidFill>
                <a:latin typeface="+mn-lt"/>
              </a:rPr>
              <a:t>: </a:t>
            </a:r>
            <a:r>
              <a:rPr lang="en-IN" sz="1500" dirty="0">
                <a:latin typeface="+mn-lt"/>
              </a:rPr>
              <a:t>₹2,00,000.</a:t>
            </a:r>
          </a:p>
          <a:p>
            <a:pPr marL="171450" indent="-171450">
              <a:buFont typeface="Arial" panose="020B0604020202020204" pitchFamily="34" charset="0"/>
              <a:buChar char="•"/>
            </a:pPr>
            <a:r>
              <a:rPr lang="en-IN" sz="1500" b="1" dirty="0">
                <a:solidFill>
                  <a:schemeClr val="accent6"/>
                </a:solidFill>
                <a:latin typeface="+mn-lt"/>
              </a:rPr>
              <a:t>Implementation of 100 Bins: </a:t>
            </a:r>
            <a:r>
              <a:rPr lang="en-IN" sz="1500" dirty="0">
                <a:latin typeface="+mn-lt"/>
              </a:rPr>
              <a:t>Investment of ₹2 crore.</a:t>
            </a:r>
          </a:p>
          <a:p>
            <a:pPr>
              <a:buFont typeface="Arial" panose="020B0604020202020204" pitchFamily="34" charset="0"/>
              <a:buChar char="•"/>
            </a:pPr>
            <a:r>
              <a:rPr lang="en-IN" sz="1500" b="1" dirty="0">
                <a:solidFill>
                  <a:schemeClr val="accent6"/>
                </a:solidFill>
                <a:latin typeface="+mn-lt"/>
              </a:rPr>
              <a:t>Weekly Profit per Bin</a:t>
            </a:r>
            <a:r>
              <a:rPr lang="en-IN" sz="1500" dirty="0">
                <a:solidFill>
                  <a:schemeClr val="accent6"/>
                </a:solidFill>
                <a:latin typeface="+mn-lt"/>
              </a:rPr>
              <a:t>: </a:t>
            </a:r>
            <a:r>
              <a:rPr lang="en-IN" sz="1500" dirty="0">
                <a:latin typeface="+mn-lt"/>
              </a:rPr>
              <a:t>₹6,048.</a:t>
            </a:r>
          </a:p>
          <a:p>
            <a:pPr>
              <a:buFont typeface="Arial" panose="020B0604020202020204" pitchFamily="34" charset="0"/>
              <a:buChar char="•"/>
            </a:pPr>
            <a:r>
              <a:rPr lang="en-IN" sz="1500" b="1" dirty="0">
                <a:solidFill>
                  <a:schemeClr val="accent6"/>
                </a:solidFill>
                <a:latin typeface="+mn-lt"/>
              </a:rPr>
              <a:t>Yearly Profit per Bin</a:t>
            </a:r>
            <a:r>
              <a:rPr lang="en-IN" sz="1500" dirty="0">
                <a:solidFill>
                  <a:schemeClr val="accent6"/>
                </a:solidFill>
                <a:latin typeface="+mn-lt"/>
              </a:rPr>
              <a:t>: </a:t>
            </a:r>
            <a:r>
              <a:rPr lang="en-IN" sz="1500" dirty="0">
                <a:latin typeface="+mn-lt"/>
              </a:rPr>
              <a:t>₹3,14,496.</a:t>
            </a:r>
          </a:p>
          <a:p>
            <a:pPr>
              <a:buFont typeface="Arial" panose="020B0604020202020204" pitchFamily="34" charset="0"/>
              <a:buChar char="•"/>
            </a:pPr>
            <a:r>
              <a:rPr lang="en-IN" sz="1500" b="1" dirty="0">
                <a:solidFill>
                  <a:schemeClr val="accent6"/>
                </a:solidFill>
                <a:latin typeface="+mn-lt"/>
              </a:rPr>
              <a:t>Total Profit for 100 Bins</a:t>
            </a:r>
            <a:r>
              <a:rPr lang="en-IN" sz="1500" dirty="0">
                <a:solidFill>
                  <a:schemeClr val="accent6"/>
                </a:solidFill>
                <a:latin typeface="+mn-lt"/>
              </a:rPr>
              <a:t>: </a:t>
            </a:r>
            <a:r>
              <a:rPr lang="en-IN" sz="1500" dirty="0">
                <a:latin typeface="+mn-lt"/>
              </a:rPr>
              <a:t>₹3,14,49,600.</a:t>
            </a:r>
          </a:p>
          <a:p>
            <a:r>
              <a:rPr lang="en-IN" sz="1500" b="1" dirty="0">
                <a:solidFill>
                  <a:schemeClr val="accent6"/>
                </a:solidFill>
                <a:latin typeface="+mn-lt"/>
              </a:rPr>
              <a:t>Maintenance and Additional Costs:</a:t>
            </a:r>
          </a:p>
          <a:p>
            <a:r>
              <a:rPr lang="en-IN" sz="1500" b="1" dirty="0">
                <a:solidFill>
                  <a:schemeClr val="accent6"/>
                </a:solidFill>
                <a:latin typeface="+mn-lt"/>
              </a:rPr>
              <a:t>Total Maintenance cost per Bin:</a:t>
            </a:r>
            <a:r>
              <a:rPr lang="en-IN" sz="1500" dirty="0">
                <a:solidFill>
                  <a:schemeClr val="accent6"/>
                </a:solidFill>
                <a:latin typeface="+mn-lt"/>
              </a:rPr>
              <a:t> </a:t>
            </a:r>
            <a:r>
              <a:rPr lang="en-IN" sz="1500" dirty="0">
                <a:latin typeface="+mn-lt"/>
              </a:rPr>
              <a:t>₹36,000.</a:t>
            </a:r>
            <a:endParaRPr lang="en-IN" sz="1500" b="1" dirty="0">
              <a:latin typeface="+mn-lt"/>
            </a:endParaRPr>
          </a:p>
          <a:p>
            <a:pPr>
              <a:buFont typeface="Arial" panose="020B0604020202020204" pitchFamily="34" charset="0"/>
              <a:buChar char="•"/>
            </a:pPr>
            <a:r>
              <a:rPr lang="en-IN" sz="1500" b="1" dirty="0">
                <a:solidFill>
                  <a:schemeClr val="accent6"/>
                </a:solidFill>
                <a:latin typeface="+mn-lt"/>
              </a:rPr>
              <a:t>Net Yearly Profit</a:t>
            </a:r>
            <a:r>
              <a:rPr lang="en-IN" sz="1500" dirty="0">
                <a:solidFill>
                  <a:schemeClr val="accent6"/>
                </a:solidFill>
                <a:latin typeface="+mn-lt"/>
              </a:rPr>
              <a:t>:</a:t>
            </a:r>
          </a:p>
          <a:p>
            <a:pPr marL="685800" lvl="1" indent="-228600">
              <a:buFont typeface="+mj-lt"/>
              <a:buAutoNum type="arabicPeriod"/>
            </a:pPr>
            <a:r>
              <a:rPr lang="en-IN" sz="1500" b="1" dirty="0">
                <a:solidFill>
                  <a:schemeClr val="accent6"/>
                </a:solidFill>
                <a:latin typeface="+mn-lt"/>
              </a:rPr>
              <a:t>Total Profit</a:t>
            </a:r>
            <a:r>
              <a:rPr lang="en-IN" sz="1500" dirty="0">
                <a:solidFill>
                  <a:schemeClr val="accent6"/>
                </a:solidFill>
                <a:latin typeface="+mn-lt"/>
              </a:rPr>
              <a:t>: </a:t>
            </a:r>
            <a:r>
              <a:rPr lang="en-IN" sz="1500" dirty="0">
                <a:latin typeface="+mn-lt"/>
              </a:rPr>
              <a:t>₹3,14,49,600.</a:t>
            </a:r>
          </a:p>
          <a:p>
            <a:pPr marL="685800" lvl="1" indent="-228600">
              <a:buFont typeface="+mj-lt"/>
              <a:buAutoNum type="arabicPeriod"/>
            </a:pPr>
            <a:r>
              <a:rPr lang="en-IN" sz="1500" b="1" dirty="0">
                <a:solidFill>
                  <a:schemeClr val="accent6"/>
                </a:solidFill>
                <a:latin typeface="+mn-lt"/>
              </a:rPr>
              <a:t>Maintenance Costs: </a:t>
            </a:r>
            <a:r>
              <a:rPr lang="en-IN" sz="1500" dirty="0">
                <a:latin typeface="+mn-lt"/>
              </a:rPr>
              <a:t>₹36,00,000.</a:t>
            </a:r>
          </a:p>
          <a:p>
            <a:pPr marL="685800" lvl="1" indent="-228600">
              <a:buFont typeface="+mj-lt"/>
              <a:buAutoNum type="arabicPeriod"/>
            </a:pPr>
            <a:r>
              <a:rPr lang="en-IN" sz="1500" b="1" dirty="0">
                <a:solidFill>
                  <a:schemeClr val="accent6"/>
                </a:solidFill>
                <a:latin typeface="+mn-lt"/>
              </a:rPr>
              <a:t>Net Yearly Profit</a:t>
            </a:r>
            <a:r>
              <a:rPr lang="en-IN" sz="1500" dirty="0">
                <a:solidFill>
                  <a:schemeClr val="accent6"/>
                </a:solidFill>
                <a:latin typeface="+mn-lt"/>
              </a:rPr>
              <a:t>: </a:t>
            </a:r>
            <a:r>
              <a:rPr lang="en-IN" sz="1500" dirty="0">
                <a:latin typeface="+mn-lt"/>
              </a:rPr>
              <a:t>₹2,78,49,600.</a:t>
            </a:r>
          </a:p>
        </p:txBody>
      </p:sp>
      <p:sp>
        <p:nvSpPr>
          <p:cNvPr id="7" name="TextBox 6">
            <a:extLst>
              <a:ext uri="{FF2B5EF4-FFF2-40B4-BE49-F238E27FC236}">
                <a16:creationId xmlns:a16="http://schemas.microsoft.com/office/drawing/2014/main" id="{9339167C-56A6-80B3-F9E9-D80C45BC4950}"/>
              </a:ext>
            </a:extLst>
          </p:cNvPr>
          <p:cNvSpPr txBox="1"/>
          <p:nvPr/>
        </p:nvSpPr>
        <p:spPr>
          <a:xfrm>
            <a:off x="3205353" y="160655"/>
            <a:ext cx="5781294" cy="1169551"/>
          </a:xfrm>
          <a:prstGeom prst="rect">
            <a:avLst/>
          </a:prstGeom>
          <a:noFill/>
        </p:spPr>
        <p:txBody>
          <a:bodyPr wrap="square">
            <a:spAutoFit/>
          </a:bodyPr>
          <a:lstStyle/>
          <a:p>
            <a:pPr algn="ctr"/>
            <a:r>
              <a:rPr lang="en-GB" sz="3500" b="1" spc="-10" dirty="0">
                <a:solidFill>
                  <a:schemeClr val="accent6"/>
                </a:solidFill>
                <a:uFill>
                  <a:solidFill>
                    <a:srgbClr val="000000"/>
                  </a:solidFill>
                </a:uFill>
                <a:latin typeface="Calibri Heading"/>
                <a:cs typeface="Calibri"/>
              </a:rPr>
              <a:t>Conversion</a:t>
            </a:r>
            <a:r>
              <a:rPr lang="en-GB" sz="3500" b="1" spc="-20" dirty="0">
                <a:solidFill>
                  <a:schemeClr val="accent6"/>
                </a:solidFill>
                <a:uFill>
                  <a:solidFill>
                    <a:srgbClr val="000000"/>
                  </a:solidFill>
                </a:uFill>
                <a:latin typeface="Calibri Heading"/>
                <a:cs typeface="Calibri"/>
              </a:rPr>
              <a:t> </a:t>
            </a:r>
            <a:r>
              <a:rPr lang="en-GB" sz="3500" b="1" dirty="0">
                <a:solidFill>
                  <a:schemeClr val="accent6"/>
                </a:solidFill>
                <a:uFill>
                  <a:solidFill>
                    <a:srgbClr val="000000"/>
                  </a:solidFill>
                </a:uFill>
                <a:latin typeface="Calibri Heading"/>
                <a:cs typeface="Calibri"/>
              </a:rPr>
              <a:t>of</a:t>
            </a:r>
            <a:r>
              <a:rPr lang="en-GB" sz="3500" b="1" spc="-10" dirty="0">
                <a:solidFill>
                  <a:schemeClr val="accent6"/>
                </a:solidFill>
                <a:uFill>
                  <a:solidFill>
                    <a:srgbClr val="000000"/>
                  </a:solidFill>
                </a:uFill>
                <a:latin typeface="Calibri Heading"/>
                <a:cs typeface="Calibri"/>
              </a:rPr>
              <a:t> Biodegradable</a:t>
            </a:r>
            <a:r>
              <a:rPr lang="en-GB" sz="3500" b="1" spc="-20" dirty="0">
                <a:solidFill>
                  <a:schemeClr val="accent6"/>
                </a:solidFill>
                <a:uFill>
                  <a:solidFill>
                    <a:srgbClr val="000000"/>
                  </a:solidFill>
                </a:uFill>
                <a:latin typeface="Calibri Heading"/>
                <a:cs typeface="Calibri"/>
              </a:rPr>
              <a:t> </a:t>
            </a:r>
            <a:r>
              <a:rPr lang="en-GB" sz="3500" b="1" spc="-10" dirty="0">
                <a:solidFill>
                  <a:schemeClr val="accent6"/>
                </a:solidFill>
                <a:uFill>
                  <a:solidFill>
                    <a:srgbClr val="000000"/>
                  </a:solidFill>
                </a:uFill>
                <a:latin typeface="Calibri Heading"/>
                <a:cs typeface="Calibri"/>
              </a:rPr>
              <a:t>Waste</a:t>
            </a:r>
            <a:r>
              <a:rPr lang="en-GB" sz="3500" b="1" spc="-5" dirty="0">
                <a:solidFill>
                  <a:schemeClr val="accent6"/>
                </a:solidFill>
                <a:uFill>
                  <a:solidFill>
                    <a:srgbClr val="000000"/>
                  </a:solidFill>
                </a:uFill>
                <a:latin typeface="Calibri Heading"/>
                <a:cs typeface="Calibri"/>
              </a:rPr>
              <a:t> </a:t>
            </a:r>
            <a:r>
              <a:rPr lang="en-GB" sz="3500" b="1" dirty="0">
                <a:solidFill>
                  <a:schemeClr val="accent6"/>
                </a:solidFill>
                <a:uFill>
                  <a:solidFill>
                    <a:srgbClr val="000000"/>
                  </a:solidFill>
                </a:uFill>
                <a:latin typeface="Calibri Heading"/>
                <a:cs typeface="Calibri"/>
              </a:rPr>
              <a:t>to </a:t>
            </a:r>
            <a:r>
              <a:rPr lang="en-GB" sz="3500" b="1" spc="-10" dirty="0">
                <a:solidFill>
                  <a:schemeClr val="accent6"/>
                </a:solidFill>
                <a:uFill>
                  <a:solidFill>
                    <a:srgbClr val="000000"/>
                  </a:solidFill>
                </a:uFill>
                <a:latin typeface="Calibri Heading"/>
                <a:cs typeface="Calibri"/>
              </a:rPr>
              <a:t>Mineral-</a:t>
            </a:r>
            <a:r>
              <a:rPr lang="en-GB" sz="3500" b="1" dirty="0">
                <a:solidFill>
                  <a:schemeClr val="accent6"/>
                </a:solidFill>
                <a:uFill>
                  <a:solidFill>
                    <a:srgbClr val="000000"/>
                  </a:solidFill>
                </a:uFill>
                <a:latin typeface="Calibri Heading"/>
                <a:cs typeface="Calibri"/>
              </a:rPr>
              <a:t>Rich </a:t>
            </a:r>
            <a:r>
              <a:rPr lang="en-GB" sz="3500" b="1" spc="-25" dirty="0">
                <a:solidFill>
                  <a:schemeClr val="accent6"/>
                </a:solidFill>
                <a:uFill>
                  <a:solidFill>
                    <a:srgbClr val="000000"/>
                  </a:solidFill>
                </a:uFill>
                <a:latin typeface="Calibri Heading"/>
                <a:cs typeface="Calibri"/>
              </a:rPr>
              <a:t>Ash</a:t>
            </a:r>
            <a:endParaRPr lang="en-GB" sz="3500" b="1" dirty="0">
              <a:solidFill>
                <a:schemeClr val="accent6"/>
              </a:solidFill>
              <a:latin typeface="Calibri Heading"/>
              <a:cs typeface="Calibri"/>
            </a:endParaRPr>
          </a:p>
        </p:txBody>
      </p:sp>
      <p:pic>
        <p:nvPicPr>
          <p:cNvPr id="8" name="Picture 7">
            <a:extLst>
              <a:ext uri="{FF2B5EF4-FFF2-40B4-BE49-F238E27FC236}">
                <a16:creationId xmlns:a16="http://schemas.microsoft.com/office/drawing/2014/main" id="{E6AFF3D9-F69E-1C10-D094-1401912825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378" y="160655"/>
            <a:ext cx="1068744" cy="1068744"/>
          </a:xfrm>
          <a:prstGeom prst="rect">
            <a:avLst/>
          </a:prstGeom>
        </p:spPr>
      </p:pic>
    </p:spTree>
    <p:extLst>
      <p:ext uri="{BB962C8B-B14F-4D97-AF65-F5344CB8AC3E}">
        <p14:creationId xmlns:p14="http://schemas.microsoft.com/office/powerpoint/2010/main" val="3222822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84152-3387-71B0-B32C-2444820E9AE5}"/>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2E42DA1-2DB7-DF0D-E21C-A3EB2D7E945D}"/>
              </a:ext>
            </a:extLst>
          </p:cNvPr>
          <p:cNvGraphicFramePr>
            <a:graphicFrameLocks noGrp="1"/>
          </p:cNvGraphicFramePr>
          <p:nvPr>
            <p:extLst>
              <p:ext uri="{D42A27DB-BD31-4B8C-83A1-F6EECF244321}">
                <p14:modId xmlns:p14="http://schemas.microsoft.com/office/powerpoint/2010/main" val="1602016985"/>
              </p:ext>
            </p:extLst>
          </p:nvPr>
        </p:nvGraphicFramePr>
        <p:xfrm>
          <a:off x="2103120" y="3888381"/>
          <a:ext cx="8183728" cy="2705696"/>
        </p:xfrm>
        <a:graphic>
          <a:graphicData uri="http://schemas.openxmlformats.org/drawingml/2006/table">
            <a:tbl>
              <a:tblPr firstRow="1" bandRow="1">
                <a:tableStyleId>{9D7B26C5-4107-4FEC-AEDC-1716B250A1EF}</a:tableStyleId>
              </a:tblPr>
              <a:tblGrid>
                <a:gridCol w="1169104">
                  <a:extLst>
                    <a:ext uri="{9D8B030D-6E8A-4147-A177-3AD203B41FA5}">
                      <a16:colId xmlns:a16="http://schemas.microsoft.com/office/drawing/2014/main" val="182516753"/>
                    </a:ext>
                  </a:extLst>
                </a:gridCol>
                <a:gridCol w="1169104">
                  <a:extLst>
                    <a:ext uri="{9D8B030D-6E8A-4147-A177-3AD203B41FA5}">
                      <a16:colId xmlns:a16="http://schemas.microsoft.com/office/drawing/2014/main" val="2506990772"/>
                    </a:ext>
                  </a:extLst>
                </a:gridCol>
                <a:gridCol w="1169104">
                  <a:extLst>
                    <a:ext uri="{9D8B030D-6E8A-4147-A177-3AD203B41FA5}">
                      <a16:colId xmlns:a16="http://schemas.microsoft.com/office/drawing/2014/main" val="2428169320"/>
                    </a:ext>
                  </a:extLst>
                </a:gridCol>
                <a:gridCol w="1169104">
                  <a:extLst>
                    <a:ext uri="{9D8B030D-6E8A-4147-A177-3AD203B41FA5}">
                      <a16:colId xmlns:a16="http://schemas.microsoft.com/office/drawing/2014/main" val="4034239304"/>
                    </a:ext>
                  </a:extLst>
                </a:gridCol>
                <a:gridCol w="1169104">
                  <a:extLst>
                    <a:ext uri="{9D8B030D-6E8A-4147-A177-3AD203B41FA5}">
                      <a16:colId xmlns:a16="http://schemas.microsoft.com/office/drawing/2014/main" val="2448978780"/>
                    </a:ext>
                  </a:extLst>
                </a:gridCol>
                <a:gridCol w="1169104">
                  <a:extLst>
                    <a:ext uri="{9D8B030D-6E8A-4147-A177-3AD203B41FA5}">
                      <a16:colId xmlns:a16="http://schemas.microsoft.com/office/drawing/2014/main" val="962203575"/>
                    </a:ext>
                  </a:extLst>
                </a:gridCol>
                <a:gridCol w="1169104">
                  <a:extLst>
                    <a:ext uri="{9D8B030D-6E8A-4147-A177-3AD203B41FA5}">
                      <a16:colId xmlns:a16="http://schemas.microsoft.com/office/drawing/2014/main" val="4210218056"/>
                    </a:ext>
                  </a:extLst>
                </a:gridCol>
              </a:tblGrid>
              <a:tr h="1337009">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sz="1300" b="1" dirty="0"/>
                        <a:t>Year</a:t>
                      </a:r>
                      <a:endParaRPr lang="en-IN"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sz="1300" b="1" dirty="0"/>
                        <a:t>Total Valuation of Startup</a:t>
                      </a:r>
                      <a:endParaRPr lang="en-IN"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sz="1300" b="1" dirty="0"/>
                        <a:t>Total Customers (Bins Deployed)</a:t>
                      </a:r>
                      <a:endParaRPr lang="en-IN"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sz="1300" b="1" dirty="0"/>
                        <a:t>Total Revenue from Fertilizer</a:t>
                      </a:r>
                      <a:endParaRPr lang="en-IN"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sz="1300" b="1" dirty="0"/>
                        <a:t>Total Maintenance Cost</a:t>
                      </a:r>
                      <a:endParaRPr lang="en-IN"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300" b="1" dirty="0"/>
                        <a:t>EBITDA (Profit Before Investment Deduction)</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sz="1300" b="1" dirty="0"/>
                        <a:t>Profit After Investment/Maintenance</a:t>
                      </a:r>
                      <a:endParaRPr lang="en-IN"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2726714"/>
                  </a:ext>
                </a:extLst>
              </a:tr>
              <a:tr h="456229">
                <a:tc>
                  <a:txBody>
                    <a:bodyPr/>
                    <a:lstStyle/>
                    <a:p>
                      <a:r>
                        <a:rPr lang="en-IN" sz="1300" b="1" dirty="0"/>
                        <a:t>Year 1</a:t>
                      </a:r>
                      <a:endParaRPr lang="en-IN" sz="1300" dirty="0"/>
                    </a:p>
                  </a:txBody>
                  <a:tcPr marL="80100" marR="80100" marT="40050" marB="40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a:t>₹10,00,000</a:t>
                      </a:r>
                    </a:p>
                  </a:txBody>
                  <a:tcPr marL="80100" marR="80100" marT="40050" marB="40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a:t>100</a:t>
                      </a:r>
                    </a:p>
                  </a:txBody>
                  <a:tcPr marL="80100" marR="80100" marT="40050" marB="40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a:t>₹3,14,49,600</a:t>
                      </a:r>
                    </a:p>
                  </a:txBody>
                  <a:tcPr marL="80100" marR="80100" marT="40050" marB="40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dirty="0"/>
                        <a:t>₹36,00,000</a:t>
                      </a:r>
                    </a:p>
                  </a:txBody>
                  <a:tcPr marL="80100" marR="80100" marT="40050" marB="40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dirty="0"/>
                        <a:t>₹2,78,49,600</a:t>
                      </a:r>
                    </a:p>
                  </a:txBody>
                  <a:tcPr marL="80100" marR="80100" marT="40050" marB="40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dirty="0"/>
                        <a:t>₹78,49,600</a:t>
                      </a:r>
                    </a:p>
                  </a:txBody>
                  <a:tcPr marL="80100" marR="80100" marT="40050" marB="40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3703608"/>
                  </a:ext>
                </a:extLst>
              </a:tr>
              <a:tr h="456229">
                <a:tc>
                  <a:txBody>
                    <a:bodyPr/>
                    <a:lstStyle/>
                    <a:p>
                      <a:r>
                        <a:rPr lang="en-IN" sz="1300" b="1"/>
                        <a:t>Year 2</a:t>
                      </a:r>
                      <a:endParaRPr lang="en-IN" sz="1300"/>
                    </a:p>
                  </a:txBody>
                  <a:tcPr marL="80100" marR="80100" marT="40050" marB="40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a:t>₹12,00,000</a:t>
                      </a:r>
                    </a:p>
                  </a:txBody>
                  <a:tcPr marL="80100" marR="80100" marT="40050" marB="40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dirty="0"/>
                        <a:t>120</a:t>
                      </a:r>
                    </a:p>
                  </a:txBody>
                  <a:tcPr marL="80100" marR="80100" marT="40050" marB="40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dirty="0"/>
                        <a:t>₹3,77,39,520</a:t>
                      </a:r>
                    </a:p>
                  </a:txBody>
                  <a:tcPr marL="80100" marR="80100" marT="40050" marB="40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a:t>₹43,20,000</a:t>
                      </a:r>
                    </a:p>
                  </a:txBody>
                  <a:tcPr marL="80100" marR="80100" marT="40050" marB="40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a:t>₹3,34,19,520</a:t>
                      </a:r>
                    </a:p>
                  </a:txBody>
                  <a:tcPr marL="80100" marR="80100" marT="40050" marB="40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dirty="0"/>
                        <a:t>₹2,90,99,520</a:t>
                      </a:r>
                    </a:p>
                  </a:txBody>
                  <a:tcPr marL="80100" marR="80100" marT="40050" marB="40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1180212"/>
                  </a:ext>
                </a:extLst>
              </a:tr>
              <a:tr h="456229">
                <a:tc>
                  <a:txBody>
                    <a:bodyPr/>
                    <a:lstStyle/>
                    <a:p>
                      <a:r>
                        <a:rPr lang="en-IN" sz="1300" b="1"/>
                        <a:t>Year 3</a:t>
                      </a:r>
                      <a:endParaRPr lang="en-IN" sz="1300"/>
                    </a:p>
                  </a:txBody>
                  <a:tcPr marL="80100" marR="80100" marT="40050" marB="40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a:t>₹15,00,000</a:t>
                      </a:r>
                    </a:p>
                  </a:txBody>
                  <a:tcPr marL="80100" marR="80100" marT="40050" marB="40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dirty="0"/>
                        <a:t>144</a:t>
                      </a:r>
                    </a:p>
                  </a:txBody>
                  <a:tcPr marL="80100" marR="80100" marT="40050" marB="40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dirty="0"/>
                        <a:t>₹4,52,47,104</a:t>
                      </a:r>
                    </a:p>
                  </a:txBody>
                  <a:tcPr marL="80100" marR="80100" marT="40050" marB="40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a:t>₹51,84,000</a:t>
                      </a:r>
                    </a:p>
                  </a:txBody>
                  <a:tcPr marL="80100" marR="80100" marT="40050" marB="40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a:t>₹4,00,63,104</a:t>
                      </a:r>
                    </a:p>
                  </a:txBody>
                  <a:tcPr marL="80100" marR="80100" marT="40050" marB="40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300" dirty="0"/>
                        <a:t>₹3,48,79,104</a:t>
                      </a:r>
                    </a:p>
                  </a:txBody>
                  <a:tcPr marL="80100" marR="80100" marT="40050" marB="40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6555753"/>
                  </a:ext>
                </a:extLst>
              </a:tr>
            </a:tbl>
          </a:graphicData>
        </a:graphic>
      </p:graphicFrame>
      <p:sp>
        <p:nvSpPr>
          <p:cNvPr id="3" name="TextBox 2">
            <a:extLst>
              <a:ext uri="{FF2B5EF4-FFF2-40B4-BE49-F238E27FC236}">
                <a16:creationId xmlns:a16="http://schemas.microsoft.com/office/drawing/2014/main" id="{D91869FD-AB0A-D6B7-8FAF-2C5553BA8953}"/>
              </a:ext>
            </a:extLst>
          </p:cNvPr>
          <p:cNvSpPr txBox="1"/>
          <p:nvPr/>
        </p:nvSpPr>
        <p:spPr>
          <a:xfrm>
            <a:off x="2004136" y="263922"/>
            <a:ext cx="8183728" cy="643061"/>
          </a:xfrm>
          <a:prstGeom prst="rect">
            <a:avLst/>
          </a:prstGeom>
          <a:noFill/>
        </p:spPr>
        <p:txBody>
          <a:bodyPr wrap="square">
            <a:spAutoFit/>
          </a:bodyPr>
          <a:lstStyle/>
          <a:p>
            <a:pPr>
              <a:lnSpc>
                <a:spcPct val="107000"/>
              </a:lnSpc>
              <a:spcAft>
                <a:spcPts val="800"/>
              </a:spcAft>
            </a:pPr>
            <a:r>
              <a:rPr lang="en-IN" sz="3500" b="1" kern="1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Financial Projections for the Next 3 Years:</a:t>
            </a:r>
            <a:endParaRPr lang="en-IN" sz="3500" kern="1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7886A21C-0450-26F4-02B2-8F3CECFB98F4}"/>
              </a:ext>
            </a:extLst>
          </p:cNvPr>
          <p:cNvSpPr txBox="1"/>
          <p:nvPr/>
        </p:nvSpPr>
        <p:spPr>
          <a:xfrm>
            <a:off x="2834792" y="1659018"/>
            <a:ext cx="6094476" cy="1477328"/>
          </a:xfrm>
          <a:prstGeom prst="rect">
            <a:avLst/>
          </a:prstGeom>
          <a:noFill/>
        </p:spPr>
        <p:txBody>
          <a:bodyPr wrap="square">
            <a:spAutoFit/>
          </a:bodyPr>
          <a:lstStyle/>
          <a:p>
            <a:r>
              <a:rPr lang="en-IN" b="1"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F</a:t>
            </a:r>
            <a:r>
              <a:rPr lang="en-IN" b="1"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inancial projection </a:t>
            </a:r>
            <a:r>
              <a:rPr lang="en-IN" dirty="0">
                <a:effectLst/>
                <a:latin typeface="Calibri" panose="020F0502020204030204" pitchFamily="34" charset="0"/>
                <a:ea typeface="Calibri" panose="020F0502020204030204" pitchFamily="34" charset="0"/>
                <a:cs typeface="Times New Roman" panose="02020603050405020304" pitchFamily="18" charset="0"/>
              </a:rPr>
              <a:t>for the Smart Dustbin project for the next 3 years. The projections are based on assumptions around the adoption rate of the technology, revenue from the sale of mineral-rich fertilizer, and expected growth in the number of bins deployed.</a:t>
            </a:r>
            <a:endParaRPr lang="en-IN" dirty="0"/>
          </a:p>
        </p:txBody>
      </p:sp>
      <p:pic>
        <p:nvPicPr>
          <p:cNvPr id="6" name="Picture 5">
            <a:extLst>
              <a:ext uri="{FF2B5EF4-FFF2-40B4-BE49-F238E27FC236}">
                <a16:creationId xmlns:a16="http://schemas.microsoft.com/office/drawing/2014/main" id="{23D013C8-7480-2FA7-FA4A-ECDE0F1839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378" y="160655"/>
            <a:ext cx="1068744" cy="1068744"/>
          </a:xfrm>
          <a:prstGeom prst="rect">
            <a:avLst/>
          </a:prstGeom>
        </p:spPr>
      </p:pic>
    </p:spTree>
    <p:extLst>
      <p:ext uri="{BB962C8B-B14F-4D97-AF65-F5344CB8AC3E}">
        <p14:creationId xmlns:p14="http://schemas.microsoft.com/office/powerpoint/2010/main" val="3815706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478A2-69B6-265E-B6AD-D30DD86ECE1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DBF9AA6-8AFA-5077-BF6D-54A9641A12DE}"/>
              </a:ext>
            </a:extLst>
          </p:cNvPr>
          <p:cNvSpPr txBox="1"/>
          <p:nvPr/>
        </p:nvSpPr>
        <p:spPr>
          <a:xfrm>
            <a:off x="658368" y="1698302"/>
            <a:ext cx="10533888" cy="4924425"/>
          </a:xfrm>
          <a:prstGeom prst="rect">
            <a:avLst/>
          </a:prstGeom>
          <a:noFill/>
        </p:spPr>
        <p:txBody>
          <a:bodyPr wrap="square">
            <a:spAutoFit/>
          </a:bodyPr>
          <a:lstStyle/>
          <a:p>
            <a:pPr marL="800100" lvl="1" indent="-342900" algn="just">
              <a:buFont typeface="Wingdings" panose="05000000000000000000" pitchFamily="2" charset="2"/>
              <a:buChar char="v"/>
            </a:pPr>
            <a:r>
              <a:rPr lang="en-US" sz="2000" b="1" i="0" dirty="0">
                <a:solidFill>
                  <a:schemeClr val="accent6"/>
                </a:solidFill>
                <a:effectLst/>
                <a:latin typeface="Calibri "/>
                <a:ea typeface="Calibri" panose="020F0502020204030204" pitchFamily="34" charset="0"/>
                <a:cs typeface="Calibri" panose="020F0502020204030204" pitchFamily="34" charset="0"/>
              </a:rPr>
              <a:t>Financial Viability:</a:t>
            </a:r>
            <a:endParaRPr lang="en-IN" sz="2000" b="1" dirty="0">
              <a:solidFill>
                <a:schemeClr val="accent6"/>
              </a:solidFill>
              <a:effectLst/>
              <a:latin typeface="Calibri "/>
              <a:ea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n-US" sz="1800" b="1" i="0" dirty="0">
                <a:solidFill>
                  <a:srgbClr val="111111"/>
                </a:solidFill>
                <a:effectLst/>
                <a:latin typeface="Calibri "/>
                <a:ea typeface="Calibri" panose="020F0502020204030204" pitchFamily="34" charset="0"/>
                <a:cs typeface="Calibri" panose="020F0502020204030204" pitchFamily="34" charset="0"/>
              </a:rPr>
              <a:t>	Initial Investment</a:t>
            </a:r>
            <a:r>
              <a:rPr lang="en-US" sz="1800" b="0" i="0" dirty="0">
                <a:solidFill>
                  <a:srgbClr val="111111"/>
                </a:solidFill>
                <a:effectLst/>
                <a:latin typeface="Calibri "/>
                <a:ea typeface="Calibri" panose="020F0502020204030204" pitchFamily="34" charset="0"/>
                <a:cs typeface="Calibri" panose="020F0502020204030204" pitchFamily="34" charset="0"/>
              </a:rPr>
              <a:t>: Lower profits in the first year due to innovative bin technology investment, 	leading to long-term cost savings and increased profitability.</a:t>
            </a:r>
            <a:endParaRPr lang="en-IN" sz="1800" dirty="0">
              <a:effectLst/>
              <a:latin typeface="Calibri "/>
              <a:ea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n-US" sz="1800" b="1" i="0" dirty="0">
                <a:solidFill>
                  <a:srgbClr val="111111"/>
                </a:solidFill>
                <a:effectLst/>
                <a:latin typeface="Calibri "/>
                <a:ea typeface="Calibri" panose="020F0502020204030204" pitchFamily="34" charset="0"/>
                <a:cs typeface="Calibri" panose="020F0502020204030204" pitchFamily="34" charset="0"/>
              </a:rPr>
              <a:t>	Long-Term Savings</a:t>
            </a:r>
            <a:r>
              <a:rPr lang="en-US" sz="1800" b="0" i="0" dirty="0">
                <a:solidFill>
                  <a:srgbClr val="111111"/>
                </a:solidFill>
                <a:effectLst/>
                <a:latin typeface="Calibri "/>
                <a:ea typeface="Calibri" panose="020F0502020204030204" pitchFamily="34" charset="0"/>
                <a:cs typeface="Calibri" panose="020F0502020204030204" pitchFamily="34" charset="0"/>
              </a:rPr>
              <a:t>: Reduced landfill disposal costs and extended landfill lifespan.</a:t>
            </a:r>
            <a:endParaRPr lang="en-IN" sz="1800" dirty="0">
              <a:effectLst/>
              <a:latin typeface="Calibri "/>
              <a:ea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n-US" sz="1800" b="1" i="0" dirty="0">
                <a:solidFill>
                  <a:srgbClr val="111111"/>
                </a:solidFill>
                <a:effectLst/>
                <a:latin typeface="Calibri "/>
                <a:ea typeface="Calibri" panose="020F0502020204030204" pitchFamily="34" charset="0"/>
                <a:cs typeface="Calibri" panose="020F0502020204030204" pitchFamily="34" charset="0"/>
              </a:rPr>
              <a:t>	Revenue Generation</a:t>
            </a:r>
            <a:r>
              <a:rPr lang="en-US" sz="1800" b="0" i="0" dirty="0">
                <a:solidFill>
                  <a:srgbClr val="111111"/>
                </a:solidFill>
                <a:effectLst/>
                <a:latin typeface="Calibri "/>
                <a:ea typeface="Calibri" panose="020F0502020204030204" pitchFamily="34" charset="0"/>
                <a:cs typeface="Calibri" panose="020F0502020204030204" pitchFamily="34" charset="0"/>
              </a:rPr>
              <a:t>: Selling high-quality manure from biodegradable waste.</a:t>
            </a:r>
          </a:p>
          <a:p>
            <a:pPr lvl="1" algn="just"/>
            <a:endParaRPr lang="en-IN" sz="1800" dirty="0">
              <a:effectLst/>
              <a:latin typeface="Calibri "/>
              <a:ea typeface="Calibri" panose="020F0502020204030204" pitchFamily="34" charset="0"/>
              <a:cs typeface="Calibri" panose="020F0502020204030204" pitchFamily="34" charset="0"/>
            </a:endParaRPr>
          </a:p>
          <a:p>
            <a:pPr marL="800100" lvl="1" indent="-342900" algn="just">
              <a:buFont typeface="Wingdings" panose="05000000000000000000" pitchFamily="2" charset="2"/>
              <a:buChar char="v"/>
            </a:pPr>
            <a:r>
              <a:rPr lang="en-US" sz="2000" b="1" i="0" dirty="0">
                <a:solidFill>
                  <a:schemeClr val="accent6"/>
                </a:solidFill>
                <a:effectLst/>
                <a:latin typeface="Calibri "/>
                <a:ea typeface="Calibri" panose="020F0502020204030204" pitchFamily="34" charset="0"/>
                <a:cs typeface="Calibri" panose="020F0502020204030204" pitchFamily="34" charset="0"/>
              </a:rPr>
              <a:t>Social Benefits:</a:t>
            </a:r>
            <a:endParaRPr lang="en-IN" sz="2000" dirty="0">
              <a:solidFill>
                <a:schemeClr val="accent6"/>
              </a:solidFill>
              <a:effectLst/>
              <a:latin typeface="Calibri "/>
              <a:ea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n-US" sz="1800" b="1" i="0" dirty="0">
                <a:solidFill>
                  <a:srgbClr val="111111"/>
                </a:solidFill>
                <a:effectLst/>
                <a:latin typeface="Calibri "/>
                <a:ea typeface="Calibri" panose="020F0502020204030204" pitchFamily="34" charset="0"/>
                <a:cs typeface="Calibri" panose="020F0502020204030204" pitchFamily="34" charset="0"/>
              </a:rPr>
              <a:t>	Cleaner Streets</a:t>
            </a:r>
            <a:r>
              <a:rPr lang="en-US" sz="1800" b="0" i="0" dirty="0">
                <a:solidFill>
                  <a:srgbClr val="111111"/>
                </a:solidFill>
                <a:effectLst/>
                <a:latin typeface="Calibri "/>
                <a:ea typeface="Calibri" panose="020F0502020204030204" pitchFamily="34" charset="0"/>
                <a:cs typeface="Calibri" panose="020F0502020204030204" pitchFamily="34" charset="0"/>
              </a:rPr>
              <a:t>: Automated waste collection and segregation.</a:t>
            </a:r>
            <a:endParaRPr lang="en-IN" sz="1800" dirty="0">
              <a:effectLst/>
              <a:latin typeface="Calibri "/>
              <a:ea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n-US" sz="1800" b="1" i="0" dirty="0">
                <a:solidFill>
                  <a:srgbClr val="111111"/>
                </a:solidFill>
                <a:effectLst/>
                <a:latin typeface="Calibri "/>
                <a:ea typeface="Calibri" panose="020F0502020204030204" pitchFamily="34" charset="0"/>
                <a:cs typeface="Calibri" panose="020F0502020204030204" pitchFamily="34" charset="0"/>
              </a:rPr>
              <a:t>	Public Awareness</a:t>
            </a:r>
            <a:r>
              <a:rPr lang="en-US" sz="1800" b="0" i="0" dirty="0">
                <a:solidFill>
                  <a:srgbClr val="111111"/>
                </a:solidFill>
                <a:effectLst/>
                <a:latin typeface="Calibri "/>
                <a:ea typeface="Calibri" panose="020F0502020204030204" pitchFamily="34" charset="0"/>
                <a:cs typeface="Calibri" panose="020F0502020204030204" pitchFamily="34" charset="0"/>
              </a:rPr>
              <a:t>: Educates communities on waste segregation and recycling.</a:t>
            </a:r>
          </a:p>
          <a:p>
            <a:pPr marL="742950" lvl="1" indent="-285750" algn="just">
              <a:buFont typeface="Arial" panose="020B0604020202020204" pitchFamily="34" charset="0"/>
              <a:buChar char="•"/>
            </a:pPr>
            <a:endParaRPr lang="en-IN" sz="1800" dirty="0">
              <a:effectLst/>
              <a:latin typeface="Calibri "/>
              <a:ea typeface="Calibri" panose="020F0502020204030204" pitchFamily="34" charset="0"/>
              <a:cs typeface="Calibri" panose="020F0502020204030204" pitchFamily="34" charset="0"/>
            </a:endParaRPr>
          </a:p>
          <a:p>
            <a:pPr marL="800100" lvl="1" indent="-342900" algn="just">
              <a:buFont typeface="Wingdings" panose="05000000000000000000" pitchFamily="2" charset="2"/>
              <a:buChar char="v"/>
            </a:pPr>
            <a:r>
              <a:rPr lang="en-US" sz="2000" b="1" i="0" dirty="0">
                <a:solidFill>
                  <a:schemeClr val="accent6"/>
                </a:solidFill>
                <a:effectLst/>
                <a:latin typeface="Calibri "/>
                <a:ea typeface="Calibri" panose="020F0502020204030204" pitchFamily="34" charset="0"/>
                <a:cs typeface="Calibri" panose="020F0502020204030204" pitchFamily="34" charset="0"/>
              </a:rPr>
              <a:t>Operational Efficiency:</a:t>
            </a:r>
            <a:endParaRPr lang="en-IN" sz="2000" dirty="0">
              <a:solidFill>
                <a:schemeClr val="accent6"/>
              </a:solidFill>
              <a:effectLst/>
              <a:latin typeface="Calibri "/>
              <a:ea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n-US" sz="1800" b="1" i="0" dirty="0">
                <a:solidFill>
                  <a:srgbClr val="111111"/>
                </a:solidFill>
                <a:effectLst/>
                <a:latin typeface="Calibri "/>
                <a:ea typeface="Calibri" panose="020F0502020204030204" pitchFamily="34" charset="0"/>
                <a:cs typeface="Calibri" panose="020F0502020204030204" pitchFamily="34" charset="0"/>
              </a:rPr>
              <a:t>	Real-Time Monitoring</a:t>
            </a:r>
            <a:r>
              <a:rPr lang="en-US" sz="1800" b="0" i="0" dirty="0">
                <a:solidFill>
                  <a:srgbClr val="111111"/>
                </a:solidFill>
                <a:effectLst/>
                <a:latin typeface="Calibri "/>
                <a:ea typeface="Calibri" panose="020F0502020204030204" pitchFamily="34" charset="0"/>
                <a:cs typeface="Calibri" panose="020F0502020204030204" pitchFamily="34" charset="0"/>
              </a:rPr>
              <a:t>: Enhances waste collection efficiency.</a:t>
            </a:r>
            <a:endParaRPr lang="en-IN" sz="1800" dirty="0">
              <a:effectLst/>
              <a:latin typeface="Calibri "/>
              <a:ea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n-US" sz="1800" b="1" i="0" dirty="0">
                <a:solidFill>
                  <a:srgbClr val="111111"/>
                </a:solidFill>
                <a:effectLst/>
                <a:latin typeface="Calibri "/>
                <a:ea typeface="Calibri" panose="020F0502020204030204" pitchFamily="34" charset="0"/>
                <a:cs typeface="Calibri" panose="020F0502020204030204" pitchFamily="34" charset="0"/>
              </a:rPr>
              <a:t>	Scalable Solution</a:t>
            </a:r>
            <a:r>
              <a:rPr lang="en-US" sz="1800" b="0" i="0" dirty="0">
                <a:solidFill>
                  <a:srgbClr val="111111"/>
                </a:solidFill>
                <a:effectLst/>
                <a:latin typeface="Calibri "/>
                <a:ea typeface="Calibri" panose="020F0502020204030204" pitchFamily="34" charset="0"/>
                <a:cs typeface="Calibri" panose="020F0502020204030204" pitchFamily="34" charset="0"/>
              </a:rPr>
              <a:t>: Suitable for various urban areas.</a:t>
            </a:r>
          </a:p>
          <a:p>
            <a:pPr lvl="1" algn="just"/>
            <a:endParaRPr lang="en-IN" sz="1800" dirty="0">
              <a:effectLst/>
              <a:latin typeface="Calibri "/>
              <a:ea typeface="Calibri" panose="020F0502020204030204" pitchFamily="34" charset="0"/>
              <a:cs typeface="Calibri" panose="020F0502020204030204" pitchFamily="34" charset="0"/>
            </a:endParaRPr>
          </a:p>
          <a:p>
            <a:pPr marL="800100" lvl="1" indent="-342900" algn="just">
              <a:buFont typeface="Wingdings" panose="05000000000000000000" pitchFamily="2" charset="2"/>
              <a:buChar char="v"/>
            </a:pPr>
            <a:r>
              <a:rPr lang="en-US" sz="2000" b="1" i="0" dirty="0">
                <a:solidFill>
                  <a:schemeClr val="accent6"/>
                </a:solidFill>
                <a:effectLst/>
                <a:latin typeface="Calibri "/>
                <a:ea typeface="Calibri" panose="020F0502020204030204" pitchFamily="34" charset="0"/>
                <a:cs typeface="Calibri" panose="020F0502020204030204" pitchFamily="34" charset="0"/>
              </a:rPr>
              <a:t>Environmental Impact:</a:t>
            </a:r>
            <a:endParaRPr lang="en-IN" sz="2000" b="1" dirty="0">
              <a:solidFill>
                <a:schemeClr val="accent6"/>
              </a:solidFill>
              <a:effectLst/>
              <a:latin typeface="Calibri "/>
              <a:ea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n-US" sz="1800" b="1" i="0" dirty="0">
                <a:solidFill>
                  <a:srgbClr val="111111"/>
                </a:solidFill>
                <a:effectLst/>
                <a:latin typeface="Calibri "/>
                <a:ea typeface="Calibri" panose="020F0502020204030204" pitchFamily="34" charset="0"/>
                <a:cs typeface="Calibri" panose="020F0502020204030204" pitchFamily="34" charset="0"/>
              </a:rPr>
              <a:t>	Reduces Landfill Waste</a:t>
            </a:r>
            <a:r>
              <a:rPr lang="en-US" sz="1800" b="0" i="0" dirty="0">
                <a:solidFill>
                  <a:srgbClr val="111111"/>
                </a:solidFill>
                <a:effectLst/>
                <a:latin typeface="Calibri "/>
                <a:ea typeface="Calibri" panose="020F0502020204030204" pitchFamily="34" charset="0"/>
                <a:cs typeface="Calibri" panose="020F0502020204030204" pitchFamily="34" charset="0"/>
              </a:rPr>
              <a:t>: Converts biodegradable waste into manure.</a:t>
            </a:r>
            <a:endParaRPr lang="en-IN" sz="1800" dirty="0">
              <a:effectLst/>
              <a:latin typeface="Calibri "/>
              <a:ea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n-US" sz="1800" b="1" i="0" dirty="0">
                <a:solidFill>
                  <a:srgbClr val="111111"/>
                </a:solidFill>
                <a:effectLst/>
                <a:latin typeface="Calibri "/>
                <a:ea typeface="Calibri" panose="020F0502020204030204" pitchFamily="34" charset="0"/>
                <a:cs typeface="Calibri" panose="020F0502020204030204" pitchFamily="34" charset="0"/>
              </a:rPr>
              <a:t>	Promotes Sustainable Practices</a:t>
            </a:r>
            <a:r>
              <a:rPr lang="en-US" sz="1800" b="0" i="0" dirty="0">
                <a:solidFill>
                  <a:srgbClr val="111111"/>
                </a:solidFill>
                <a:effectLst/>
                <a:latin typeface="Calibri "/>
                <a:ea typeface="Calibri" panose="020F0502020204030204" pitchFamily="34" charset="0"/>
                <a:cs typeface="Calibri" panose="020F0502020204030204" pitchFamily="34" charset="0"/>
              </a:rPr>
              <a:t>: Encourages composting and reduces carbon footprint.</a:t>
            </a:r>
            <a:endParaRPr lang="en-IN" sz="1800" dirty="0">
              <a:effectLst/>
              <a:latin typeface="Calibri "/>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045A6D9-EEDC-5A8F-D555-E391C0CF5402}"/>
              </a:ext>
            </a:extLst>
          </p:cNvPr>
          <p:cNvSpPr txBox="1"/>
          <p:nvPr/>
        </p:nvSpPr>
        <p:spPr>
          <a:xfrm>
            <a:off x="4876800" y="516636"/>
            <a:ext cx="2438400" cy="707886"/>
          </a:xfrm>
          <a:prstGeom prst="rect">
            <a:avLst/>
          </a:prstGeom>
          <a:noFill/>
        </p:spPr>
        <p:txBody>
          <a:bodyPr wrap="square" rtlCol="0">
            <a:spAutoFit/>
          </a:bodyPr>
          <a:lstStyle/>
          <a:p>
            <a:r>
              <a:rPr lang="en-US" sz="4000" b="1" dirty="0">
                <a:solidFill>
                  <a:schemeClr val="accent6"/>
                </a:solidFill>
              </a:rPr>
              <a:t>BENEFITS:</a:t>
            </a:r>
            <a:endParaRPr lang="en-IN" sz="4000" b="1" dirty="0">
              <a:solidFill>
                <a:schemeClr val="accent6"/>
              </a:solidFill>
            </a:endParaRPr>
          </a:p>
        </p:txBody>
      </p:sp>
      <p:pic>
        <p:nvPicPr>
          <p:cNvPr id="5" name="Picture 4">
            <a:extLst>
              <a:ext uri="{FF2B5EF4-FFF2-40B4-BE49-F238E27FC236}">
                <a16:creationId xmlns:a16="http://schemas.microsoft.com/office/drawing/2014/main" id="{10A1232C-CEAC-9604-9DE9-E1CEA604E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378" y="160655"/>
            <a:ext cx="1068744" cy="1068744"/>
          </a:xfrm>
          <a:prstGeom prst="rect">
            <a:avLst/>
          </a:prstGeom>
        </p:spPr>
      </p:pic>
    </p:spTree>
    <p:extLst>
      <p:ext uri="{BB962C8B-B14F-4D97-AF65-F5344CB8AC3E}">
        <p14:creationId xmlns:p14="http://schemas.microsoft.com/office/powerpoint/2010/main" val="4014141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TotalTime>
  <Words>900</Words>
  <Application>Microsoft Office PowerPoint</Application>
  <PresentationFormat>Widescreen</PresentationFormat>
  <Paragraphs>101</Paragraphs>
  <Slides>10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vt:lpstr>
      <vt:lpstr>Calibri Heading</vt:lpstr>
      <vt:lpstr>Calibri Light</vt:lpstr>
      <vt:lpstr>Wingdings</vt:lpstr>
      <vt:lpstr>Office Theme</vt:lpstr>
      <vt:lpstr>SMART COMPOSTING DUSTBIN</vt:lpstr>
      <vt:lpstr>PowerPoint Presentation</vt:lpstr>
      <vt:lpstr>PowerPoint Presentation</vt:lpstr>
      <vt:lpstr>PowerPoint Presentation</vt:lpstr>
      <vt:lpstr>How the Smart Dustbin Works:</vt:lpstr>
      <vt:lpstr>NOVALTY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Gowthaman G</dc:creator>
  <cp:lastModifiedBy>Gowthaman G</cp:lastModifiedBy>
  <cp:revision>8</cp:revision>
  <dcterms:created xsi:type="dcterms:W3CDTF">2025-02-16T12:23:53Z</dcterms:created>
  <dcterms:modified xsi:type="dcterms:W3CDTF">2025-07-31T14:42:44Z</dcterms:modified>
</cp:coreProperties>
</file>